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5" d="100"/>
          <a:sy n="95" d="100"/>
        </p:scale>
        <p:origin x="13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A1EA2-8003-4960-908B-9E6639CE78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47AE03F-16C9-4B44-BD14-1DE35D958C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ADDB79C-A821-4CD6-8399-7824A700A50E}"/>
              </a:ext>
            </a:extLst>
          </p:cNvPr>
          <p:cNvSpPr>
            <a:spLocks noGrp="1"/>
          </p:cNvSpPr>
          <p:nvPr>
            <p:ph type="dt" sz="half" idx="10"/>
          </p:nvPr>
        </p:nvSpPr>
        <p:spPr/>
        <p:txBody>
          <a:bodyPr/>
          <a:lstStyle/>
          <a:p>
            <a:fld id="{BE8E1D18-ADFE-4D15-8CC9-4F4463F36279}" type="datetimeFigureOut">
              <a:rPr lang="en-CA" smtClean="0"/>
              <a:t>2020-05-01</a:t>
            </a:fld>
            <a:endParaRPr lang="en-CA"/>
          </a:p>
        </p:txBody>
      </p:sp>
      <p:sp>
        <p:nvSpPr>
          <p:cNvPr id="5" name="Footer Placeholder 4">
            <a:extLst>
              <a:ext uri="{FF2B5EF4-FFF2-40B4-BE49-F238E27FC236}">
                <a16:creationId xmlns:a16="http://schemas.microsoft.com/office/drawing/2014/main" id="{461F78EF-3E8F-41B4-B1B2-65D240ED006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869E79A-8E08-4655-A887-69130C8B01F8}"/>
              </a:ext>
            </a:extLst>
          </p:cNvPr>
          <p:cNvSpPr>
            <a:spLocks noGrp="1"/>
          </p:cNvSpPr>
          <p:nvPr>
            <p:ph type="sldNum" sz="quarter" idx="12"/>
          </p:nvPr>
        </p:nvSpPr>
        <p:spPr/>
        <p:txBody>
          <a:bodyPr/>
          <a:lstStyle/>
          <a:p>
            <a:fld id="{6AA6CBB0-D6BD-42F1-911A-C48ED5D9339D}" type="slidenum">
              <a:rPr lang="en-CA" smtClean="0"/>
              <a:t>‹#›</a:t>
            </a:fld>
            <a:endParaRPr lang="en-CA"/>
          </a:p>
        </p:txBody>
      </p:sp>
    </p:spTree>
    <p:extLst>
      <p:ext uri="{BB962C8B-B14F-4D97-AF65-F5344CB8AC3E}">
        <p14:creationId xmlns:p14="http://schemas.microsoft.com/office/powerpoint/2010/main" val="1120758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853B6-9B32-4B7D-B99B-9C129C64978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03A9FD3-3D0C-4243-9A7B-3CACDA654A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8A39B9B-0436-47DD-B879-EA046DA465E6}"/>
              </a:ext>
            </a:extLst>
          </p:cNvPr>
          <p:cNvSpPr>
            <a:spLocks noGrp="1"/>
          </p:cNvSpPr>
          <p:nvPr>
            <p:ph type="dt" sz="half" idx="10"/>
          </p:nvPr>
        </p:nvSpPr>
        <p:spPr/>
        <p:txBody>
          <a:bodyPr/>
          <a:lstStyle/>
          <a:p>
            <a:fld id="{BE8E1D18-ADFE-4D15-8CC9-4F4463F36279}" type="datetimeFigureOut">
              <a:rPr lang="en-CA" smtClean="0"/>
              <a:t>2020-05-01</a:t>
            </a:fld>
            <a:endParaRPr lang="en-CA"/>
          </a:p>
        </p:txBody>
      </p:sp>
      <p:sp>
        <p:nvSpPr>
          <p:cNvPr id="5" name="Footer Placeholder 4">
            <a:extLst>
              <a:ext uri="{FF2B5EF4-FFF2-40B4-BE49-F238E27FC236}">
                <a16:creationId xmlns:a16="http://schemas.microsoft.com/office/drawing/2014/main" id="{75703F8A-2EA9-4D61-AF14-6125BA2A401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3B7C590-90BF-476E-941D-921942A6A59B}"/>
              </a:ext>
            </a:extLst>
          </p:cNvPr>
          <p:cNvSpPr>
            <a:spLocks noGrp="1"/>
          </p:cNvSpPr>
          <p:nvPr>
            <p:ph type="sldNum" sz="quarter" idx="12"/>
          </p:nvPr>
        </p:nvSpPr>
        <p:spPr/>
        <p:txBody>
          <a:bodyPr/>
          <a:lstStyle/>
          <a:p>
            <a:fld id="{6AA6CBB0-D6BD-42F1-911A-C48ED5D9339D}" type="slidenum">
              <a:rPr lang="en-CA" smtClean="0"/>
              <a:t>‹#›</a:t>
            </a:fld>
            <a:endParaRPr lang="en-CA"/>
          </a:p>
        </p:txBody>
      </p:sp>
    </p:spTree>
    <p:extLst>
      <p:ext uri="{BB962C8B-B14F-4D97-AF65-F5344CB8AC3E}">
        <p14:creationId xmlns:p14="http://schemas.microsoft.com/office/powerpoint/2010/main" val="2000474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778367-D422-42CE-BE2B-9D1AF61B0B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39858FC-5A26-4A49-998A-2BCB38F70E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9365C6E-7C9A-4C52-8ADA-30286562DCF7}"/>
              </a:ext>
            </a:extLst>
          </p:cNvPr>
          <p:cNvSpPr>
            <a:spLocks noGrp="1"/>
          </p:cNvSpPr>
          <p:nvPr>
            <p:ph type="dt" sz="half" idx="10"/>
          </p:nvPr>
        </p:nvSpPr>
        <p:spPr/>
        <p:txBody>
          <a:bodyPr/>
          <a:lstStyle/>
          <a:p>
            <a:fld id="{BE8E1D18-ADFE-4D15-8CC9-4F4463F36279}" type="datetimeFigureOut">
              <a:rPr lang="en-CA" smtClean="0"/>
              <a:t>2020-05-01</a:t>
            </a:fld>
            <a:endParaRPr lang="en-CA"/>
          </a:p>
        </p:txBody>
      </p:sp>
      <p:sp>
        <p:nvSpPr>
          <p:cNvPr id="5" name="Footer Placeholder 4">
            <a:extLst>
              <a:ext uri="{FF2B5EF4-FFF2-40B4-BE49-F238E27FC236}">
                <a16:creationId xmlns:a16="http://schemas.microsoft.com/office/drawing/2014/main" id="{EEA8470B-BFF0-44FC-880C-6A04F2263B0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E34F2F4-B596-40CB-81AD-C58F2E7E50A6}"/>
              </a:ext>
            </a:extLst>
          </p:cNvPr>
          <p:cNvSpPr>
            <a:spLocks noGrp="1"/>
          </p:cNvSpPr>
          <p:nvPr>
            <p:ph type="sldNum" sz="quarter" idx="12"/>
          </p:nvPr>
        </p:nvSpPr>
        <p:spPr/>
        <p:txBody>
          <a:bodyPr/>
          <a:lstStyle/>
          <a:p>
            <a:fld id="{6AA6CBB0-D6BD-42F1-911A-C48ED5D9339D}" type="slidenum">
              <a:rPr lang="en-CA" smtClean="0"/>
              <a:t>‹#›</a:t>
            </a:fld>
            <a:endParaRPr lang="en-CA"/>
          </a:p>
        </p:txBody>
      </p:sp>
    </p:spTree>
    <p:extLst>
      <p:ext uri="{BB962C8B-B14F-4D97-AF65-F5344CB8AC3E}">
        <p14:creationId xmlns:p14="http://schemas.microsoft.com/office/powerpoint/2010/main" val="1757925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12F60-8069-4994-AD73-36A24906624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55267B9-1687-416E-BBEC-8310BFAD10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FF0A152-F51D-47E4-B55B-0CB9A0EE7EAE}"/>
              </a:ext>
            </a:extLst>
          </p:cNvPr>
          <p:cNvSpPr>
            <a:spLocks noGrp="1"/>
          </p:cNvSpPr>
          <p:nvPr>
            <p:ph type="dt" sz="half" idx="10"/>
          </p:nvPr>
        </p:nvSpPr>
        <p:spPr/>
        <p:txBody>
          <a:bodyPr/>
          <a:lstStyle/>
          <a:p>
            <a:fld id="{BE8E1D18-ADFE-4D15-8CC9-4F4463F36279}" type="datetimeFigureOut">
              <a:rPr lang="en-CA" smtClean="0"/>
              <a:t>2020-05-01</a:t>
            </a:fld>
            <a:endParaRPr lang="en-CA"/>
          </a:p>
        </p:txBody>
      </p:sp>
      <p:sp>
        <p:nvSpPr>
          <p:cNvPr id="5" name="Footer Placeholder 4">
            <a:extLst>
              <a:ext uri="{FF2B5EF4-FFF2-40B4-BE49-F238E27FC236}">
                <a16:creationId xmlns:a16="http://schemas.microsoft.com/office/drawing/2014/main" id="{EA9C03E9-867E-4B0F-B2CF-2CD1D593777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EECCEE1-AC6A-4818-A349-7AEAD795F5AB}"/>
              </a:ext>
            </a:extLst>
          </p:cNvPr>
          <p:cNvSpPr>
            <a:spLocks noGrp="1"/>
          </p:cNvSpPr>
          <p:nvPr>
            <p:ph type="sldNum" sz="quarter" idx="12"/>
          </p:nvPr>
        </p:nvSpPr>
        <p:spPr/>
        <p:txBody>
          <a:bodyPr/>
          <a:lstStyle/>
          <a:p>
            <a:fld id="{6AA6CBB0-D6BD-42F1-911A-C48ED5D9339D}" type="slidenum">
              <a:rPr lang="en-CA" smtClean="0"/>
              <a:t>‹#›</a:t>
            </a:fld>
            <a:endParaRPr lang="en-CA"/>
          </a:p>
        </p:txBody>
      </p:sp>
    </p:spTree>
    <p:extLst>
      <p:ext uri="{BB962C8B-B14F-4D97-AF65-F5344CB8AC3E}">
        <p14:creationId xmlns:p14="http://schemas.microsoft.com/office/powerpoint/2010/main" val="9443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8A6D7-DDF4-4B30-A3C0-72566E8DB2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A33E678-5020-480F-A29D-27339A8502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8FF3CC-A7CA-4156-8B26-7556AE7CE02A}"/>
              </a:ext>
            </a:extLst>
          </p:cNvPr>
          <p:cNvSpPr>
            <a:spLocks noGrp="1"/>
          </p:cNvSpPr>
          <p:nvPr>
            <p:ph type="dt" sz="half" idx="10"/>
          </p:nvPr>
        </p:nvSpPr>
        <p:spPr/>
        <p:txBody>
          <a:bodyPr/>
          <a:lstStyle/>
          <a:p>
            <a:fld id="{BE8E1D18-ADFE-4D15-8CC9-4F4463F36279}" type="datetimeFigureOut">
              <a:rPr lang="en-CA" smtClean="0"/>
              <a:t>2020-05-01</a:t>
            </a:fld>
            <a:endParaRPr lang="en-CA"/>
          </a:p>
        </p:txBody>
      </p:sp>
      <p:sp>
        <p:nvSpPr>
          <p:cNvPr id="5" name="Footer Placeholder 4">
            <a:extLst>
              <a:ext uri="{FF2B5EF4-FFF2-40B4-BE49-F238E27FC236}">
                <a16:creationId xmlns:a16="http://schemas.microsoft.com/office/drawing/2014/main" id="{78D02BBA-B51F-4B53-A105-FFBB322321C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9984D30-87DF-4ED0-833F-D9FE72BD25EB}"/>
              </a:ext>
            </a:extLst>
          </p:cNvPr>
          <p:cNvSpPr>
            <a:spLocks noGrp="1"/>
          </p:cNvSpPr>
          <p:nvPr>
            <p:ph type="sldNum" sz="quarter" idx="12"/>
          </p:nvPr>
        </p:nvSpPr>
        <p:spPr/>
        <p:txBody>
          <a:bodyPr/>
          <a:lstStyle/>
          <a:p>
            <a:fld id="{6AA6CBB0-D6BD-42F1-911A-C48ED5D9339D}" type="slidenum">
              <a:rPr lang="en-CA" smtClean="0"/>
              <a:t>‹#›</a:t>
            </a:fld>
            <a:endParaRPr lang="en-CA"/>
          </a:p>
        </p:txBody>
      </p:sp>
    </p:spTree>
    <p:extLst>
      <p:ext uri="{BB962C8B-B14F-4D97-AF65-F5344CB8AC3E}">
        <p14:creationId xmlns:p14="http://schemas.microsoft.com/office/powerpoint/2010/main" val="546350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2EEB-8368-444C-8969-09CE7DC13A1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210288A-29F4-4B54-BFB5-6314F3685B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C65D543-3FF7-4ACC-9DF2-85F650BC80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A6B763A-3B80-47E4-BD9E-EE3A4E218298}"/>
              </a:ext>
            </a:extLst>
          </p:cNvPr>
          <p:cNvSpPr>
            <a:spLocks noGrp="1"/>
          </p:cNvSpPr>
          <p:nvPr>
            <p:ph type="dt" sz="half" idx="10"/>
          </p:nvPr>
        </p:nvSpPr>
        <p:spPr/>
        <p:txBody>
          <a:bodyPr/>
          <a:lstStyle/>
          <a:p>
            <a:fld id="{BE8E1D18-ADFE-4D15-8CC9-4F4463F36279}" type="datetimeFigureOut">
              <a:rPr lang="en-CA" smtClean="0"/>
              <a:t>2020-05-01</a:t>
            </a:fld>
            <a:endParaRPr lang="en-CA"/>
          </a:p>
        </p:txBody>
      </p:sp>
      <p:sp>
        <p:nvSpPr>
          <p:cNvPr id="6" name="Footer Placeholder 5">
            <a:extLst>
              <a:ext uri="{FF2B5EF4-FFF2-40B4-BE49-F238E27FC236}">
                <a16:creationId xmlns:a16="http://schemas.microsoft.com/office/drawing/2014/main" id="{EDD54B67-F987-4368-801D-7488219DF58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13A0743-5037-4AE4-95E6-49E36EB250AA}"/>
              </a:ext>
            </a:extLst>
          </p:cNvPr>
          <p:cNvSpPr>
            <a:spLocks noGrp="1"/>
          </p:cNvSpPr>
          <p:nvPr>
            <p:ph type="sldNum" sz="quarter" idx="12"/>
          </p:nvPr>
        </p:nvSpPr>
        <p:spPr/>
        <p:txBody>
          <a:bodyPr/>
          <a:lstStyle/>
          <a:p>
            <a:fld id="{6AA6CBB0-D6BD-42F1-911A-C48ED5D9339D}" type="slidenum">
              <a:rPr lang="en-CA" smtClean="0"/>
              <a:t>‹#›</a:t>
            </a:fld>
            <a:endParaRPr lang="en-CA"/>
          </a:p>
        </p:txBody>
      </p:sp>
    </p:spTree>
    <p:extLst>
      <p:ext uri="{BB962C8B-B14F-4D97-AF65-F5344CB8AC3E}">
        <p14:creationId xmlns:p14="http://schemas.microsoft.com/office/powerpoint/2010/main" val="326479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E781-7768-43DB-9328-EE6C7783476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3093396-7487-42CC-9F27-88755DE015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6CBB38-2212-4C7E-8B3F-2225AD8459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FF53A7E-97B7-4C85-9EC8-DB4B39043B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F089F8-ECB6-4E89-A9BA-60B4CE83BD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11EADC9-60F7-49E1-91C0-49167E2D64BB}"/>
              </a:ext>
            </a:extLst>
          </p:cNvPr>
          <p:cNvSpPr>
            <a:spLocks noGrp="1"/>
          </p:cNvSpPr>
          <p:nvPr>
            <p:ph type="dt" sz="half" idx="10"/>
          </p:nvPr>
        </p:nvSpPr>
        <p:spPr/>
        <p:txBody>
          <a:bodyPr/>
          <a:lstStyle/>
          <a:p>
            <a:fld id="{BE8E1D18-ADFE-4D15-8CC9-4F4463F36279}" type="datetimeFigureOut">
              <a:rPr lang="en-CA" smtClean="0"/>
              <a:t>2020-05-01</a:t>
            </a:fld>
            <a:endParaRPr lang="en-CA"/>
          </a:p>
        </p:txBody>
      </p:sp>
      <p:sp>
        <p:nvSpPr>
          <p:cNvPr id="8" name="Footer Placeholder 7">
            <a:extLst>
              <a:ext uri="{FF2B5EF4-FFF2-40B4-BE49-F238E27FC236}">
                <a16:creationId xmlns:a16="http://schemas.microsoft.com/office/drawing/2014/main" id="{5FF0F9CB-83BE-4BAD-87BB-EA56FF6B898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FAC4D22-6C1E-40B5-9AD5-2B2CB4568179}"/>
              </a:ext>
            </a:extLst>
          </p:cNvPr>
          <p:cNvSpPr>
            <a:spLocks noGrp="1"/>
          </p:cNvSpPr>
          <p:nvPr>
            <p:ph type="sldNum" sz="quarter" idx="12"/>
          </p:nvPr>
        </p:nvSpPr>
        <p:spPr/>
        <p:txBody>
          <a:bodyPr/>
          <a:lstStyle/>
          <a:p>
            <a:fld id="{6AA6CBB0-D6BD-42F1-911A-C48ED5D9339D}" type="slidenum">
              <a:rPr lang="en-CA" smtClean="0"/>
              <a:t>‹#›</a:t>
            </a:fld>
            <a:endParaRPr lang="en-CA"/>
          </a:p>
        </p:txBody>
      </p:sp>
    </p:spTree>
    <p:extLst>
      <p:ext uri="{BB962C8B-B14F-4D97-AF65-F5344CB8AC3E}">
        <p14:creationId xmlns:p14="http://schemas.microsoft.com/office/powerpoint/2010/main" val="203754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4D658-7D80-4C3D-AA68-4ABFFCA035B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B9CCF61-A546-4E56-BC18-5A4C2934156B}"/>
              </a:ext>
            </a:extLst>
          </p:cNvPr>
          <p:cNvSpPr>
            <a:spLocks noGrp="1"/>
          </p:cNvSpPr>
          <p:nvPr>
            <p:ph type="dt" sz="half" idx="10"/>
          </p:nvPr>
        </p:nvSpPr>
        <p:spPr/>
        <p:txBody>
          <a:bodyPr/>
          <a:lstStyle/>
          <a:p>
            <a:fld id="{BE8E1D18-ADFE-4D15-8CC9-4F4463F36279}" type="datetimeFigureOut">
              <a:rPr lang="en-CA" smtClean="0"/>
              <a:t>2020-05-01</a:t>
            </a:fld>
            <a:endParaRPr lang="en-CA"/>
          </a:p>
        </p:txBody>
      </p:sp>
      <p:sp>
        <p:nvSpPr>
          <p:cNvPr id="4" name="Footer Placeholder 3">
            <a:extLst>
              <a:ext uri="{FF2B5EF4-FFF2-40B4-BE49-F238E27FC236}">
                <a16:creationId xmlns:a16="http://schemas.microsoft.com/office/drawing/2014/main" id="{38ADA83E-FFCE-4C88-9B5A-9181987079B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DCE426D-F7A5-46C8-9B7B-76D7907240DE}"/>
              </a:ext>
            </a:extLst>
          </p:cNvPr>
          <p:cNvSpPr>
            <a:spLocks noGrp="1"/>
          </p:cNvSpPr>
          <p:nvPr>
            <p:ph type="sldNum" sz="quarter" idx="12"/>
          </p:nvPr>
        </p:nvSpPr>
        <p:spPr/>
        <p:txBody>
          <a:bodyPr/>
          <a:lstStyle/>
          <a:p>
            <a:fld id="{6AA6CBB0-D6BD-42F1-911A-C48ED5D9339D}" type="slidenum">
              <a:rPr lang="en-CA" smtClean="0"/>
              <a:t>‹#›</a:t>
            </a:fld>
            <a:endParaRPr lang="en-CA"/>
          </a:p>
        </p:txBody>
      </p:sp>
    </p:spTree>
    <p:extLst>
      <p:ext uri="{BB962C8B-B14F-4D97-AF65-F5344CB8AC3E}">
        <p14:creationId xmlns:p14="http://schemas.microsoft.com/office/powerpoint/2010/main" val="99941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45521-1F13-43FE-A165-96AC7A97DC54}"/>
              </a:ext>
            </a:extLst>
          </p:cNvPr>
          <p:cNvSpPr>
            <a:spLocks noGrp="1"/>
          </p:cNvSpPr>
          <p:nvPr>
            <p:ph type="dt" sz="half" idx="10"/>
          </p:nvPr>
        </p:nvSpPr>
        <p:spPr/>
        <p:txBody>
          <a:bodyPr/>
          <a:lstStyle/>
          <a:p>
            <a:fld id="{BE8E1D18-ADFE-4D15-8CC9-4F4463F36279}" type="datetimeFigureOut">
              <a:rPr lang="en-CA" smtClean="0"/>
              <a:t>2020-05-01</a:t>
            </a:fld>
            <a:endParaRPr lang="en-CA"/>
          </a:p>
        </p:txBody>
      </p:sp>
      <p:sp>
        <p:nvSpPr>
          <p:cNvPr id="3" name="Footer Placeholder 2">
            <a:extLst>
              <a:ext uri="{FF2B5EF4-FFF2-40B4-BE49-F238E27FC236}">
                <a16:creationId xmlns:a16="http://schemas.microsoft.com/office/drawing/2014/main" id="{C3849394-F316-45B1-81CF-B1CCE8C7F77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37D906F-E64D-44C0-B10F-D962C65F9A39}"/>
              </a:ext>
            </a:extLst>
          </p:cNvPr>
          <p:cNvSpPr>
            <a:spLocks noGrp="1"/>
          </p:cNvSpPr>
          <p:nvPr>
            <p:ph type="sldNum" sz="quarter" idx="12"/>
          </p:nvPr>
        </p:nvSpPr>
        <p:spPr/>
        <p:txBody>
          <a:bodyPr/>
          <a:lstStyle/>
          <a:p>
            <a:fld id="{6AA6CBB0-D6BD-42F1-911A-C48ED5D9339D}" type="slidenum">
              <a:rPr lang="en-CA" smtClean="0"/>
              <a:t>‹#›</a:t>
            </a:fld>
            <a:endParaRPr lang="en-CA"/>
          </a:p>
        </p:txBody>
      </p:sp>
    </p:spTree>
    <p:extLst>
      <p:ext uri="{BB962C8B-B14F-4D97-AF65-F5344CB8AC3E}">
        <p14:creationId xmlns:p14="http://schemas.microsoft.com/office/powerpoint/2010/main" val="275556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A7054-6835-430D-9110-B7FFBCD3C4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F0C86E6-BE14-4297-AC94-1F11D6F5EA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79F476F-3BE5-4D36-82BD-F558B40C0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AB5368-8BD4-48A7-9212-2C639AD2FB17}"/>
              </a:ext>
            </a:extLst>
          </p:cNvPr>
          <p:cNvSpPr>
            <a:spLocks noGrp="1"/>
          </p:cNvSpPr>
          <p:nvPr>
            <p:ph type="dt" sz="half" idx="10"/>
          </p:nvPr>
        </p:nvSpPr>
        <p:spPr/>
        <p:txBody>
          <a:bodyPr/>
          <a:lstStyle/>
          <a:p>
            <a:fld id="{BE8E1D18-ADFE-4D15-8CC9-4F4463F36279}" type="datetimeFigureOut">
              <a:rPr lang="en-CA" smtClean="0"/>
              <a:t>2020-05-01</a:t>
            </a:fld>
            <a:endParaRPr lang="en-CA"/>
          </a:p>
        </p:txBody>
      </p:sp>
      <p:sp>
        <p:nvSpPr>
          <p:cNvPr id="6" name="Footer Placeholder 5">
            <a:extLst>
              <a:ext uri="{FF2B5EF4-FFF2-40B4-BE49-F238E27FC236}">
                <a16:creationId xmlns:a16="http://schemas.microsoft.com/office/drawing/2014/main" id="{3A6763B6-C18B-437A-9A29-EBE0EE9B083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E03FF3B-BDB2-45F8-B015-80E78A20B326}"/>
              </a:ext>
            </a:extLst>
          </p:cNvPr>
          <p:cNvSpPr>
            <a:spLocks noGrp="1"/>
          </p:cNvSpPr>
          <p:nvPr>
            <p:ph type="sldNum" sz="quarter" idx="12"/>
          </p:nvPr>
        </p:nvSpPr>
        <p:spPr/>
        <p:txBody>
          <a:bodyPr/>
          <a:lstStyle/>
          <a:p>
            <a:fld id="{6AA6CBB0-D6BD-42F1-911A-C48ED5D9339D}" type="slidenum">
              <a:rPr lang="en-CA" smtClean="0"/>
              <a:t>‹#›</a:t>
            </a:fld>
            <a:endParaRPr lang="en-CA"/>
          </a:p>
        </p:txBody>
      </p:sp>
    </p:spTree>
    <p:extLst>
      <p:ext uri="{BB962C8B-B14F-4D97-AF65-F5344CB8AC3E}">
        <p14:creationId xmlns:p14="http://schemas.microsoft.com/office/powerpoint/2010/main" val="415647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3B8EE-4959-4B11-9EEE-F568F0FA87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FA05357-A3B6-428F-B829-30C54A75C0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21AAB94-90E9-46B7-AA69-51A08658B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E1ECC-DE31-471E-9BFA-BF65AECA7144}"/>
              </a:ext>
            </a:extLst>
          </p:cNvPr>
          <p:cNvSpPr>
            <a:spLocks noGrp="1"/>
          </p:cNvSpPr>
          <p:nvPr>
            <p:ph type="dt" sz="half" idx="10"/>
          </p:nvPr>
        </p:nvSpPr>
        <p:spPr/>
        <p:txBody>
          <a:bodyPr/>
          <a:lstStyle/>
          <a:p>
            <a:fld id="{BE8E1D18-ADFE-4D15-8CC9-4F4463F36279}" type="datetimeFigureOut">
              <a:rPr lang="en-CA" smtClean="0"/>
              <a:t>2020-05-01</a:t>
            </a:fld>
            <a:endParaRPr lang="en-CA"/>
          </a:p>
        </p:txBody>
      </p:sp>
      <p:sp>
        <p:nvSpPr>
          <p:cNvPr id="6" name="Footer Placeholder 5">
            <a:extLst>
              <a:ext uri="{FF2B5EF4-FFF2-40B4-BE49-F238E27FC236}">
                <a16:creationId xmlns:a16="http://schemas.microsoft.com/office/drawing/2014/main" id="{9B63E35B-845B-4B71-BBC5-5F36413B367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9527510-C69B-4C7F-B87E-4E838C0E4214}"/>
              </a:ext>
            </a:extLst>
          </p:cNvPr>
          <p:cNvSpPr>
            <a:spLocks noGrp="1"/>
          </p:cNvSpPr>
          <p:nvPr>
            <p:ph type="sldNum" sz="quarter" idx="12"/>
          </p:nvPr>
        </p:nvSpPr>
        <p:spPr/>
        <p:txBody>
          <a:bodyPr/>
          <a:lstStyle/>
          <a:p>
            <a:fld id="{6AA6CBB0-D6BD-42F1-911A-C48ED5D9339D}" type="slidenum">
              <a:rPr lang="en-CA" smtClean="0"/>
              <a:t>‹#›</a:t>
            </a:fld>
            <a:endParaRPr lang="en-CA"/>
          </a:p>
        </p:txBody>
      </p:sp>
    </p:spTree>
    <p:extLst>
      <p:ext uri="{BB962C8B-B14F-4D97-AF65-F5344CB8AC3E}">
        <p14:creationId xmlns:p14="http://schemas.microsoft.com/office/powerpoint/2010/main" val="373308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71A14D-EEF9-44F8-B46F-819245F26B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35C49A4-E365-472C-97A9-D1C0D5A020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9291BFF-C003-4B71-B6CE-8F0BA8E4CC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E1D18-ADFE-4D15-8CC9-4F4463F36279}" type="datetimeFigureOut">
              <a:rPr lang="en-CA" smtClean="0"/>
              <a:t>2020-05-01</a:t>
            </a:fld>
            <a:endParaRPr lang="en-CA"/>
          </a:p>
        </p:txBody>
      </p:sp>
      <p:sp>
        <p:nvSpPr>
          <p:cNvPr id="5" name="Footer Placeholder 4">
            <a:extLst>
              <a:ext uri="{FF2B5EF4-FFF2-40B4-BE49-F238E27FC236}">
                <a16:creationId xmlns:a16="http://schemas.microsoft.com/office/drawing/2014/main" id="{2C9B74DA-54A5-4D14-96A5-5CB67D0539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FC8DAA4E-C8E6-46C8-829A-F9E3F83EBC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6CBB0-D6BD-42F1-911A-C48ED5D9339D}" type="slidenum">
              <a:rPr lang="en-CA" smtClean="0"/>
              <a:t>‹#›</a:t>
            </a:fld>
            <a:endParaRPr lang="en-CA"/>
          </a:p>
        </p:txBody>
      </p:sp>
    </p:spTree>
    <p:extLst>
      <p:ext uri="{BB962C8B-B14F-4D97-AF65-F5344CB8AC3E}">
        <p14:creationId xmlns:p14="http://schemas.microsoft.com/office/powerpoint/2010/main" val="3598390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en/canada-flag-canadian-country-159585/"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Canadian_quarter" TargetMode="Externa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s://en.wikipedia.org/wiki/Reindeer" TargetMode="Externa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Flag_of_Canada"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maple-leaf-canada-canadian-red-1330199/"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Nickel_(Canadian_coin)"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biology.stackexchange.com/questions/35921/can-beavers-control-the-direction-a-tree-falls" TargetMode="External"/><Relationship Id="rId5" Type="http://schemas.openxmlformats.org/officeDocument/2006/relationships/image" Target="../media/image5.jpg"/><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Flag_of_Canada"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ndomer73/2946319058"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s://en.wikipedia.org/wiki/Manitoba"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commons.wikimedia.org/wiki/File:Himalayan_black_bear,_Darjeeling,_India_(8085671203).jpg" TargetMode="External"/><Relationship Id="rId7" Type="http://schemas.openxmlformats.org/officeDocument/2006/relationships/hyperlink" Target="https://namu.moe/w/%EC%BA%90%EB%82%98%EB%8B%A4%20%EB%8B%AC%EB%9F%AC" TargetMode="External"/><Relationship Id="rId12" Type="http://schemas.openxmlformats.org/officeDocument/2006/relationships/hyperlink" Target="https://creativecommons.org/licenses/by-sa/3.0/"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hyperlink" Target="http://sv.wikipedia.org/wiki/Bj%C3%B6rnar" TargetMode="External"/><Relationship Id="rId5" Type="http://schemas.openxmlformats.org/officeDocument/2006/relationships/hyperlink" Target="https://en.wikipedia.org/wiki/Polar_bear" TargetMode="External"/><Relationship Id="rId10" Type="http://schemas.openxmlformats.org/officeDocument/2006/relationships/image" Target="../media/image12.jpg"/><Relationship Id="rId4" Type="http://schemas.openxmlformats.org/officeDocument/2006/relationships/image" Target="../media/image9.jpg"/><Relationship Id="rId9" Type="http://schemas.openxmlformats.org/officeDocument/2006/relationships/hyperlink" Target="https://en.wikipedia.org/wiki/Coat_of_arms_of_Ontario"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Loonie" TargetMode="External"/><Relationship Id="rId7" Type="http://schemas.openxmlformats.org/officeDocument/2006/relationships/hyperlink" Target="https://en.wikipedia.org/wiki/Birds_of_Canada_(banknotes)"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hyperlink" Target="https://en.wiktionary.org/wiki/loon" TargetMode="Externa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flag&#10;&#10;Description automatically generated">
            <a:extLst>
              <a:ext uri="{FF2B5EF4-FFF2-40B4-BE49-F238E27FC236}">
                <a16:creationId xmlns:a16="http://schemas.microsoft.com/office/drawing/2014/main" id="{9C6436B4-DE04-439A-9263-F78157595DB0}"/>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772" b="11642"/>
          <a:stretch/>
        </p:blipFill>
        <p:spPr>
          <a:xfrm>
            <a:off x="20" y="1"/>
            <a:ext cx="12191980" cy="6857999"/>
          </a:xfrm>
          <a:prstGeom prst="rect">
            <a:avLst/>
          </a:prstGeom>
        </p:spPr>
      </p:pic>
      <p:sp>
        <p:nvSpPr>
          <p:cNvPr id="2" name="Title 1">
            <a:extLst>
              <a:ext uri="{FF2B5EF4-FFF2-40B4-BE49-F238E27FC236}">
                <a16:creationId xmlns:a16="http://schemas.microsoft.com/office/drawing/2014/main" id="{5F96F25A-3BE8-442B-8B4D-F4348FE825E1}"/>
              </a:ext>
            </a:extLst>
          </p:cNvPr>
          <p:cNvSpPr>
            <a:spLocks noGrp="1"/>
          </p:cNvSpPr>
          <p:nvPr>
            <p:ph type="ctrTitle"/>
          </p:nvPr>
        </p:nvSpPr>
        <p:spPr>
          <a:xfrm>
            <a:off x="1524000" y="1122362"/>
            <a:ext cx="9144000" cy="2900518"/>
          </a:xfrm>
        </p:spPr>
        <p:txBody>
          <a:bodyPr>
            <a:normAutofit/>
          </a:bodyPr>
          <a:lstStyle/>
          <a:p>
            <a:r>
              <a:rPr lang="en-CA">
                <a:solidFill>
                  <a:srgbClr val="FFFFFF"/>
                </a:solidFill>
              </a:rPr>
              <a:t>Canada</a:t>
            </a:r>
            <a:br>
              <a:rPr lang="en-CA">
                <a:solidFill>
                  <a:srgbClr val="FFFFFF"/>
                </a:solidFill>
              </a:rPr>
            </a:br>
            <a:r>
              <a:rPr lang="en-CA">
                <a:solidFill>
                  <a:srgbClr val="FFFFFF"/>
                </a:solidFill>
              </a:rPr>
              <a:t>F</a:t>
            </a:r>
            <a:r>
              <a:rPr lang="fr-CA">
                <a:solidFill>
                  <a:srgbClr val="FFFFFF"/>
                </a:solidFill>
              </a:rPr>
              <a:t>êtes et Symboles</a:t>
            </a:r>
            <a:endParaRPr lang="en-CA">
              <a:solidFill>
                <a:srgbClr val="FFFFFF"/>
              </a:solidFill>
            </a:endParaRPr>
          </a:p>
        </p:txBody>
      </p:sp>
    </p:spTree>
    <p:extLst>
      <p:ext uri="{BB962C8B-B14F-4D97-AF65-F5344CB8AC3E}">
        <p14:creationId xmlns:p14="http://schemas.microsoft.com/office/powerpoint/2010/main" val="215863441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20C988C-FAAD-4B22-8BA7-6B5DEFD8D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1BF956-2B33-40D2-BBD3-7E00F2C1C414}"/>
              </a:ext>
            </a:extLst>
          </p:cNvPr>
          <p:cNvSpPr>
            <a:spLocks noGrp="1"/>
          </p:cNvSpPr>
          <p:nvPr>
            <p:ph idx="1"/>
          </p:nvPr>
        </p:nvSpPr>
        <p:spPr>
          <a:xfrm>
            <a:off x="838201" y="1825625"/>
            <a:ext cx="5114150" cy="4351338"/>
          </a:xfrm>
        </p:spPr>
        <p:txBody>
          <a:bodyPr>
            <a:normAutofit/>
          </a:bodyPr>
          <a:lstStyle/>
          <a:p>
            <a:pPr marL="0" indent="0">
              <a:buNone/>
            </a:pPr>
            <a:r>
              <a:rPr lang="fr-FR" dirty="0"/>
              <a:t>4) Le caribou  </a:t>
            </a:r>
          </a:p>
          <a:p>
            <a:pPr marL="0" indent="0">
              <a:buNone/>
            </a:pPr>
            <a:r>
              <a:rPr lang="fr-FR" dirty="0"/>
              <a:t>	Le caribou vit dans le nord du pays. Comme le bison, il est une ressource importante. Sa viande et sa peau sont appréciées par les Indigènes et les Inuits. Ils le chassent encore aujourd’hui. Le caribou est représenté sur les pièces de 25 cents. </a:t>
            </a:r>
            <a:endParaRPr lang="en-CA" dirty="0"/>
          </a:p>
        </p:txBody>
      </p:sp>
      <p:sp>
        <p:nvSpPr>
          <p:cNvPr id="22" name="Oval 2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2635" y="2507215"/>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Arc 2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432189" flipV="1">
            <a:off x="7537061" y="1878543"/>
            <a:ext cx="4592562" cy="4592562"/>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7" descr="A close up of a coin&#10;&#10;Description automatically generated">
            <a:extLst>
              <a:ext uri="{FF2B5EF4-FFF2-40B4-BE49-F238E27FC236}">
                <a16:creationId xmlns:a16="http://schemas.microsoft.com/office/drawing/2014/main" id="{0F385515-5AA8-4158-AEC6-47E41FBC402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06085" y="533712"/>
            <a:ext cx="2271020" cy="2271020"/>
          </a:xfrm>
          <a:custGeom>
            <a:avLst/>
            <a:gdLst/>
            <a:ahLst/>
            <a:cxnLst/>
            <a:rect l="l" t="t" r="r" b="b"/>
            <a:pathLst>
              <a:path w="2185353" h="2064564">
                <a:moveTo>
                  <a:pt x="65529" y="0"/>
                </a:moveTo>
                <a:lnTo>
                  <a:pt x="2119824" y="0"/>
                </a:lnTo>
                <a:cubicBezTo>
                  <a:pt x="2156015" y="0"/>
                  <a:pt x="2185353" y="29338"/>
                  <a:pt x="2185353" y="65529"/>
                </a:cubicBezTo>
                <a:lnTo>
                  <a:pt x="2185353" y="1999035"/>
                </a:lnTo>
                <a:cubicBezTo>
                  <a:pt x="2185353" y="2035226"/>
                  <a:pt x="2156015" y="2064564"/>
                  <a:pt x="2119824" y="2064564"/>
                </a:cubicBezTo>
                <a:lnTo>
                  <a:pt x="65529" y="2064564"/>
                </a:lnTo>
                <a:cubicBezTo>
                  <a:pt x="29338" y="2064564"/>
                  <a:pt x="0" y="2035226"/>
                  <a:pt x="0" y="1999035"/>
                </a:cubicBezTo>
                <a:lnTo>
                  <a:pt x="0" y="65529"/>
                </a:lnTo>
                <a:cubicBezTo>
                  <a:pt x="0" y="29338"/>
                  <a:pt x="29338" y="0"/>
                  <a:pt x="65529" y="0"/>
                </a:cubicBezTo>
                <a:close/>
              </a:path>
            </a:pathLst>
          </a:custGeom>
        </p:spPr>
      </p:pic>
      <p:pic>
        <p:nvPicPr>
          <p:cNvPr id="5" name="Picture 4" descr="A deer walking in the grass&#10;&#10;Description automatically generated">
            <a:extLst>
              <a:ext uri="{FF2B5EF4-FFF2-40B4-BE49-F238E27FC236}">
                <a16:creationId xmlns:a16="http://schemas.microsoft.com/office/drawing/2014/main" id="{A296F6A7-3ED1-4982-8934-7EC0DAD4431C}"/>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9103" r="3047" b="-1"/>
          <a:stretch/>
        </p:blipFill>
        <p:spPr>
          <a:xfrm>
            <a:off x="8486411" y="2930036"/>
            <a:ext cx="2826220" cy="2822083"/>
          </a:xfrm>
          <a:custGeom>
            <a:avLst/>
            <a:gdLst/>
            <a:ahLst/>
            <a:cxnLst/>
            <a:rect l="l" t="t" r="r" b="b"/>
            <a:pathLst>
              <a:path w="2185353" h="2064564">
                <a:moveTo>
                  <a:pt x="65529" y="0"/>
                </a:moveTo>
                <a:lnTo>
                  <a:pt x="2119824" y="0"/>
                </a:lnTo>
                <a:cubicBezTo>
                  <a:pt x="2156015" y="0"/>
                  <a:pt x="2185353" y="29338"/>
                  <a:pt x="2185353" y="65529"/>
                </a:cubicBezTo>
                <a:lnTo>
                  <a:pt x="2185353" y="1999035"/>
                </a:lnTo>
                <a:cubicBezTo>
                  <a:pt x="2185353" y="2035226"/>
                  <a:pt x="2156015" y="2064564"/>
                  <a:pt x="2119824" y="2064564"/>
                </a:cubicBezTo>
                <a:lnTo>
                  <a:pt x="65529" y="2064564"/>
                </a:lnTo>
                <a:cubicBezTo>
                  <a:pt x="29338" y="2064564"/>
                  <a:pt x="0" y="2035226"/>
                  <a:pt x="0" y="1999035"/>
                </a:cubicBezTo>
                <a:lnTo>
                  <a:pt x="0" y="65529"/>
                </a:lnTo>
                <a:cubicBezTo>
                  <a:pt x="0" y="29338"/>
                  <a:pt x="29338" y="0"/>
                  <a:pt x="65529" y="0"/>
                </a:cubicBezTo>
                <a:close/>
              </a:path>
            </a:pathLst>
          </a:custGeom>
        </p:spPr>
      </p:pic>
    </p:spTree>
    <p:extLst>
      <p:ext uri="{BB962C8B-B14F-4D97-AF65-F5344CB8AC3E}">
        <p14:creationId xmlns:p14="http://schemas.microsoft.com/office/powerpoint/2010/main" val="228099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F5F0F3-FE94-4430-8E07-04795BAB1810}"/>
              </a:ext>
            </a:extLst>
          </p:cNvPr>
          <p:cNvSpPr>
            <a:spLocks noGrp="1"/>
          </p:cNvSpPr>
          <p:nvPr>
            <p:ph idx="1"/>
          </p:nvPr>
        </p:nvSpPr>
        <p:spPr>
          <a:xfrm>
            <a:off x="838200" y="485422"/>
            <a:ext cx="10515600" cy="5691541"/>
          </a:xfrm>
        </p:spPr>
        <p:txBody>
          <a:bodyPr>
            <a:normAutofit/>
          </a:bodyPr>
          <a:lstStyle/>
          <a:p>
            <a:pPr marL="0" indent="0">
              <a:buNone/>
            </a:pPr>
            <a:r>
              <a:rPr lang="fr-FR" dirty="0"/>
              <a:t>EXERCICE </a:t>
            </a:r>
          </a:p>
          <a:p>
            <a:pPr marL="0" indent="0">
              <a:buNone/>
            </a:pPr>
            <a:r>
              <a:rPr lang="fr-FR" dirty="0"/>
              <a:t>Mettez les lettres dans le bon ordre pour trouver le nom de cinq (5) animaux canadiens. </a:t>
            </a:r>
          </a:p>
          <a:p>
            <a:pPr marL="0" indent="0">
              <a:buNone/>
            </a:pPr>
            <a:r>
              <a:rPr lang="fr-FR" dirty="0"/>
              <a:t>1- B A R O I C U _ _ _ _ _ _ _ </a:t>
            </a:r>
          </a:p>
          <a:p>
            <a:pPr marL="0" indent="0">
              <a:buNone/>
            </a:pPr>
            <a:r>
              <a:rPr lang="fr-FR" dirty="0"/>
              <a:t>2- U S R O _ _ _ _ </a:t>
            </a:r>
          </a:p>
          <a:p>
            <a:pPr marL="0" indent="0">
              <a:buNone/>
            </a:pPr>
            <a:r>
              <a:rPr lang="fr-FR" dirty="0"/>
              <a:t>3- T R A C O S _ _ _ _ _ _ </a:t>
            </a:r>
          </a:p>
          <a:p>
            <a:pPr marL="0" indent="0">
              <a:buNone/>
            </a:pPr>
            <a:r>
              <a:rPr lang="fr-FR" dirty="0"/>
              <a:t>4- S N I O B _ _ _ _ _ </a:t>
            </a:r>
          </a:p>
          <a:p>
            <a:pPr marL="0" indent="0">
              <a:buNone/>
            </a:pPr>
            <a:r>
              <a:rPr lang="fr-FR" dirty="0"/>
              <a:t>5- T R A H U _ _ _ _ _ </a:t>
            </a:r>
          </a:p>
          <a:p>
            <a:pPr marL="0" indent="0">
              <a:buNone/>
            </a:pPr>
            <a:r>
              <a:rPr lang="fr-FR" dirty="0"/>
              <a:t>Nommez trois animaux qu’on retrouve sur des pièces de monnaie canadiennes. </a:t>
            </a:r>
          </a:p>
          <a:p>
            <a:pPr marL="0" indent="0">
              <a:buNone/>
            </a:pPr>
            <a:r>
              <a:rPr lang="fr-FR" dirty="0"/>
              <a:t>1-_______________ 2-________________ 3-_______________ </a:t>
            </a:r>
            <a:endParaRPr lang="en-CA" dirty="0"/>
          </a:p>
        </p:txBody>
      </p:sp>
    </p:spTree>
    <p:extLst>
      <p:ext uri="{BB962C8B-B14F-4D97-AF65-F5344CB8AC3E}">
        <p14:creationId xmlns:p14="http://schemas.microsoft.com/office/powerpoint/2010/main" val="2453972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4D1D68-C50B-4CB7-95AB-E71F93C899F1}"/>
              </a:ext>
            </a:extLst>
          </p:cNvPr>
          <p:cNvSpPr>
            <a:spLocks noGrp="1"/>
          </p:cNvSpPr>
          <p:nvPr>
            <p:ph type="subTitle" idx="1"/>
          </p:nvPr>
        </p:nvSpPr>
        <p:spPr>
          <a:xfrm>
            <a:off x="1524000" y="450850"/>
            <a:ext cx="9144000" cy="4471106"/>
          </a:xfrm>
        </p:spPr>
        <p:txBody>
          <a:bodyPr>
            <a:normAutofit lnSpcReduction="10000"/>
          </a:bodyPr>
          <a:lstStyle/>
          <a:p>
            <a:r>
              <a:rPr lang="fr-FR" dirty="0"/>
              <a:t>Fêtes et symboles </a:t>
            </a:r>
          </a:p>
          <a:p>
            <a:r>
              <a:rPr lang="fr-FR" dirty="0"/>
              <a:t>I - CANADA – </a:t>
            </a:r>
          </a:p>
          <a:p>
            <a:pPr algn="l"/>
            <a:r>
              <a:rPr lang="fr-FR" dirty="0"/>
              <a:t>Le mot «CANADA» est d’origine </a:t>
            </a:r>
            <a:r>
              <a:rPr lang="fr-FR" dirty="0" err="1"/>
              <a:t>indig</a:t>
            </a:r>
            <a:r>
              <a:rPr lang="fr-CA" dirty="0" err="1"/>
              <a:t>ène</a:t>
            </a:r>
            <a:r>
              <a:rPr lang="fr-FR" dirty="0"/>
              <a:t>. </a:t>
            </a:r>
          </a:p>
          <a:p>
            <a:pPr marL="342900" indent="-342900" algn="l">
              <a:buFontTx/>
              <a:buChar char="-"/>
            </a:pPr>
            <a:r>
              <a:rPr lang="fr-FR" dirty="0"/>
              <a:t>Dans la langue des Iroquois ou des Hurons, «KANATA» veut dire «village». Avec le temps, le mot CANADA a été choisi pour désigner tout le pays. </a:t>
            </a:r>
          </a:p>
          <a:p>
            <a:pPr marL="342900" indent="-342900">
              <a:buFontTx/>
              <a:buChar char="-"/>
            </a:pPr>
            <a:endParaRPr lang="fr-FR" dirty="0"/>
          </a:p>
          <a:p>
            <a:pPr marL="342900" indent="-342900">
              <a:buFontTx/>
              <a:buChar char="-"/>
            </a:pPr>
            <a:r>
              <a:rPr lang="en-CA" dirty="0"/>
              <a:t>II - Le </a:t>
            </a:r>
            <a:r>
              <a:rPr lang="en-CA" dirty="0" err="1"/>
              <a:t>drapeau</a:t>
            </a:r>
            <a:r>
              <a:rPr lang="en-CA" dirty="0"/>
              <a:t> </a:t>
            </a:r>
            <a:r>
              <a:rPr lang="en-CA" dirty="0" err="1"/>
              <a:t>canadien</a:t>
            </a:r>
            <a:endParaRPr lang="fr-FR" dirty="0"/>
          </a:p>
          <a:p>
            <a:pPr algn="l"/>
            <a:r>
              <a:rPr lang="fr-FR" dirty="0"/>
              <a:t>Mots clés : Emblème </a:t>
            </a:r>
          </a:p>
          <a:p>
            <a:pPr algn="l"/>
            <a:r>
              <a:rPr lang="fr-FR" dirty="0"/>
              <a:t>                     Symbole </a:t>
            </a:r>
          </a:p>
          <a:p>
            <a:pPr algn="l"/>
            <a:r>
              <a:rPr lang="fr-FR" dirty="0"/>
              <a:t>                     Érable </a:t>
            </a:r>
            <a:endParaRPr lang="en-CA" dirty="0"/>
          </a:p>
        </p:txBody>
      </p:sp>
      <p:pic>
        <p:nvPicPr>
          <p:cNvPr id="9" name="Picture 8" descr="A close up of a flag&#10;&#10;Description automatically generated">
            <a:extLst>
              <a:ext uri="{FF2B5EF4-FFF2-40B4-BE49-F238E27FC236}">
                <a16:creationId xmlns:a16="http://schemas.microsoft.com/office/drawing/2014/main" id="{A6F6BEA6-4535-4A1E-93AB-433B2E6AE59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19845" y="3899252"/>
            <a:ext cx="6421056" cy="2727915"/>
          </a:xfrm>
          <a:prstGeom prst="rect">
            <a:avLst/>
          </a:prstGeom>
        </p:spPr>
      </p:pic>
    </p:spTree>
    <p:extLst>
      <p:ext uri="{BB962C8B-B14F-4D97-AF65-F5344CB8AC3E}">
        <p14:creationId xmlns:p14="http://schemas.microsoft.com/office/powerpoint/2010/main" val="108010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04C1-4974-4921-9BF8-7F2B6D79F1AB}"/>
              </a:ext>
            </a:extLst>
          </p:cNvPr>
          <p:cNvSpPr>
            <a:spLocks noGrp="1"/>
          </p:cNvSpPr>
          <p:nvPr>
            <p:ph type="title"/>
          </p:nvPr>
        </p:nvSpPr>
        <p:spPr/>
        <p:txBody>
          <a:bodyPr/>
          <a:lstStyle/>
          <a:p>
            <a:r>
              <a:rPr lang="fr-CA" dirty="0"/>
              <a:t>Exercice:</a:t>
            </a:r>
            <a:endParaRPr lang="en-CA" dirty="0"/>
          </a:p>
        </p:txBody>
      </p:sp>
      <p:sp>
        <p:nvSpPr>
          <p:cNvPr id="3" name="Content Placeholder 2">
            <a:extLst>
              <a:ext uri="{FF2B5EF4-FFF2-40B4-BE49-F238E27FC236}">
                <a16:creationId xmlns:a16="http://schemas.microsoft.com/office/drawing/2014/main" id="{82940BF8-BCCB-4515-8A4B-21792482EA12}"/>
              </a:ext>
            </a:extLst>
          </p:cNvPr>
          <p:cNvSpPr>
            <a:spLocks noGrp="1"/>
          </p:cNvSpPr>
          <p:nvPr>
            <p:ph idx="1"/>
          </p:nvPr>
        </p:nvSpPr>
        <p:spPr>
          <a:xfrm>
            <a:off x="838200" y="1825625"/>
            <a:ext cx="10515600" cy="3186213"/>
          </a:xfrm>
        </p:spPr>
        <p:txBody>
          <a:bodyPr>
            <a:normAutofit/>
          </a:bodyPr>
          <a:lstStyle/>
          <a:p>
            <a:r>
              <a:rPr lang="fr-FR" sz="3200" dirty="0"/>
              <a:t>Quelles sont les deux (2) couleurs du drapeau canadien ? </a:t>
            </a:r>
          </a:p>
          <a:p>
            <a:pPr marL="0" indent="0">
              <a:buNone/>
            </a:pPr>
            <a:r>
              <a:rPr lang="fr-FR" sz="3200" dirty="0"/>
              <a:t>O Noir                                 O Vert </a:t>
            </a:r>
          </a:p>
          <a:p>
            <a:pPr marL="0" indent="0">
              <a:buNone/>
            </a:pPr>
            <a:r>
              <a:rPr lang="fr-FR" sz="3200" dirty="0"/>
              <a:t>O Jaune                              O Rouge </a:t>
            </a:r>
          </a:p>
          <a:p>
            <a:pPr marL="0" indent="0">
              <a:buNone/>
            </a:pPr>
            <a:r>
              <a:rPr lang="fr-FR" sz="3200" dirty="0"/>
              <a:t>O Blanc                               O Bleu </a:t>
            </a:r>
            <a:endParaRPr lang="en-CA" sz="3200" dirty="0"/>
          </a:p>
        </p:txBody>
      </p:sp>
    </p:spTree>
    <p:extLst>
      <p:ext uri="{BB962C8B-B14F-4D97-AF65-F5344CB8AC3E}">
        <p14:creationId xmlns:p14="http://schemas.microsoft.com/office/powerpoint/2010/main" val="1445796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27">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9">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2F90E9-4AC9-443C-BCED-DD460075585C}"/>
              </a:ext>
            </a:extLst>
          </p:cNvPr>
          <p:cNvSpPr>
            <a:spLocks noGrp="1"/>
          </p:cNvSpPr>
          <p:nvPr>
            <p:ph idx="1"/>
          </p:nvPr>
        </p:nvSpPr>
        <p:spPr>
          <a:xfrm>
            <a:off x="645066" y="2031101"/>
            <a:ext cx="4282984" cy="3511943"/>
          </a:xfrm>
        </p:spPr>
        <p:txBody>
          <a:bodyPr anchor="ctr">
            <a:normAutofit/>
          </a:bodyPr>
          <a:lstStyle/>
          <a:p>
            <a:pPr>
              <a:buFontTx/>
              <a:buChar char="-"/>
            </a:pPr>
            <a:r>
              <a:rPr lang="fr-FR" sz="1800"/>
              <a:t>L’érable est un arbre très commun au Canada. </a:t>
            </a:r>
          </a:p>
          <a:p>
            <a:pPr>
              <a:buFontTx/>
              <a:buChar char="-"/>
            </a:pPr>
            <a:r>
              <a:rPr lang="fr-FR" sz="1800"/>
              <a:t>C’est le roi Georges V qui a choisi la feuille d’érable comme emblème du drapeau en 1921. </a:t>
            </a:r>
          </a:p>
          <a:p>
            <a:pPr>
              <a:buFontTx/>
              <a:buChar char="-"/>
            </a:pPr>
            <a:r>
              <a:rPr lang="fr-FR" sz="1800"/>
              <a:t>Le drapeau canadien a été adopté par le gouvernement du Canada en 1965.</a:t>
            </a:r>
            <a:endParaRPr lang="en-CA" sz="1800"/>
          </a:p>
        </p:txBody>
      </p:sp>
      <p:sp>
        <p:nvSpPr>
          <p:cNvPr id="32" name="Rectangle 31">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ss, outdoor, green, dog&#10;&#10;Description automatically generated">
            <a:extLst>
              <a:ext uri="{FF2B5EF4-FFF2-40B4-BE49-F238E27FC236}">
                <a16:creationId xmlns:a16="http://schemas.microsoft.com/office/drawing/2014/main" id="{A9BBF479-ED66-468D-A23C-D0F28012764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970" r="25472" b="2"/>
          <a:stretch/>
        </p:blipFill>
        <p:spPr>
          <a:xfrm>
            <a:off x="5987738" y="650494"/>
            <a:ext cx="5628018" cy="5324142"/>
          </a:xfrm>
          <a:prstGeom prst="rect">
            <a:avLst/>
          </a:prstGeom>
        </p:spPr>
      </p:pic>
    </p:spTree>
    <p:extLst>
      <p:ext uri="{BB962C8B-B14F-4D97-AF65-F5344CB8AC3E}">
        <p14:creationId xmlns:p14="http://schemas.microsoft.com/office/powerpoint/2010/main" val="4124661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3501146-507D-4354-9230-424D21C6EA88}"/>
              </a:ext>
            </a:extLst>
          </p:cNvPr>
          <p:cNvSpPr/>
          <p:nvPr/>
        </p:nvSpPr>
        <p:spPr>
          <a:xfrm>
            <a:off x="1113810" y="613458"/>
            <a:ext cx="4036334" cy="4904183"/>
          </a:xfrm>
          <a:prstGeom prst="rect">
            <a:avLst/>
          </a:prstGeom>
        </p:spPr>
        <p:txBody>
          <a:bodyPr vert="horz" lIns="91440" tIns="45720" rIns="91440" bIns="45720" rtlCol="0" anchor="t">
            <a:normAutofit fontScale="62500" lnSpcReduction="20000"/>
          </a:bodyPr>
          <a:lstStyle/>
          <a:p>
            <a:pPr>
              <a:lnSpc>
                <a:spcPct val="90000"/>
              </a:lnSpc>
              <a:spcBef>
                <a:spcPct val="0"/>
              </a:spcBef>
              <a:spcAft>
                <a:spcPts val="600"/>
              </a:spcAft>
            </a:pPr>
            <a:r>
              <a:rPr lang="en-US" sz="3000" b="1" dirty="0">
                <a:ea typeface="+mj-ea"/>
                <a:cs typeface="+mj-cs"/>
              </a:rPr>
              <a:t>III - Un </a:t>
            </a:r>
            <a:r>
              <a:rPr lang="en-US" sz="3000" b="1" dirty="0" err="1">
                <a:ea typeface="+mj-ea"/>
                <a:cs typeface="+mj-cs"/>
              </a:rPr>
              <a:t>symbole</a:t>
            </a:r>
            <a:r>
              <a:rPr lang="en-US" sz="3000" b="1" dirty="0">
                <a:ea typeface="+mj-ea"/>
                <a:cs typeface="+mj-cs"/>
              </a:rPr>
              <a:t> du Canada : le castor </a:t>
            </a:r>
          </a:p>
          <a:p>
            <a:pPr>
              <a:lnSpc>
                <a:spcPct val="90000"/>
              </a:lnSpc>
              <a:spcBef>
                <a:spcPct val="0"/>
              </a:spcBef>
              <a:spcAft>
                <a:spcPts val="600"/>
              </a:spcAft>
            </a:pPr>
            <a:endParaRPr lang="en-US" sz="3000" b="1" dirty="0">
              <a:ea typeface="+mj-ea"/>
              <a:cs typeface="+mj-cs"/>
            </a:endParaRPr>
          </a:p>
          <a:p>
            <a:pPr>
              <a:lnSpc>
                <a:spcPct val="90000"/>
              </a:lnSpc>
              <a:spcBef>
                <a:spcPct val="0"/>
              </a:spcBef>
              <a:spcAft>
                <a:spcPts val="600"/>
              </a:spcAft>
            </a:pPr>
            <a:r>
              <a:rPr lang="en-US" sz="3000" b="1" dirty="0">
                <a:ea typeface="+mj-ea"/>
                <a:cs typeface="+mj-cs"/>
              </a:rPr>
              <a:t>Mots </a:t>
            </a:r>
            <a:r>
              <a:rPr lang="en-US" sz="3000" b="1" dirty="0" err="1">
                <a:ea typeface="+mj-ea"/>
                <a:cs typeface="+mj-cs"/>
              </a:rPr>
              <a:t>clés</a:t>
            </a:r>
            <a:r>
              <a:rPr lang="en-US" sz="3000" b="1" dirty="0">
                <a:ea typeface="+mj-ea"/>
                <a:cs typeface="+mj-cs"/>
              </a:rPr>
              <a:t> : Barrage </a:t>
            </a:r>
          </a:p>
          <a:p>
            <a:pPr>
              <a:lnSpc>
                <a:spcPct val="90000"/>
              </a:lnSpc>
              <a:spcBef>
                <a:spcPct val="0"/>
              </a:spcBef>
              <a:spcAft>
                <a:spcPts val="600"/>
              </a:spcAft>
            </a:pPr>
            <a:r>
              <a:rPr lang="en-US" sz="3000" b="1" dirty="0">
                <a:ea typeface="+mj-ea"/>
                <a:cs typeface="+mj-cs"/>
              </a:rPr>
              <a:t>                    Castor </a:t>
            </a:r>
          </a:p>
          <a:p>
            <a:pPr>
              <a:lnSpc>
                <a:spcPct val="90000"/>
              </a:lnSpc>
              <a:spcBef>
                <a:spcPct val="0"/>
              </a:spcBef>
              <a:spcAft>
                <a:spcPts val="600"/>
              </a:spcAft>
            </a:pPr>
            <a:r>
              <a:rPr lang="en-US" sz="3000" b="1" dirty="0">
                <a:ea typeface="+mj-ea"/>
                <a:cs typeface="+mj-cs"/>
              </a:rPr>
              <a:t>                    </a:t>
            </a:r>
            <a:r>
              <a:rPr lang="en-US" sz="3000" b="1" dirty="0" err="1">
                <a:ea typeface="+mj-ea"/>
                <a:cs typeface="+mj-cs"/>
              </a:rPr>
              <a:t>Construire</a:t>
            </a:r>
            <a:endParaRPr lang="en-US" sz="3000" b="1" dirty="0">
              <a:ea typeface="+mj-ea"/>
              <a:cs typeface="+mj-cs"/>
            </a:endParaRPr>
          </a:p>
          <a:p>
            <a:pPr>
              <a:lnSpc>
                <a:spcPct val="90000"/>
              </a:lnSpc>
              <a:spcBef>
                <a:spcPct val="0"/>
              </a:spcBef>
              <a:spcAft>
                <a:spcPts val="600"/>
              </a:spcAft>
            </a:pPr>
            <a:r>
              <a:rPr lang="fr-FR" sz="3200" b="1" dirty="0"/>
              <a:t>- On trouve beaucoup de castors dans les forêts canadiennes. </a:t>
            </a:r>
          </a:p>
          <a:p>
            <a:pPr>
              <a:lnSpc>
                <a:spcPct val="90000"/>
              </a:lnSpc>
              <a:spcBef>
                <a:spcPct val="0"/>
              </a:spcBef>
              <a:spcAft>
                <a:spcPts val="600"/>
              </a:spcAft>
            </a:pPr>
            <a:r>
              <a:rPr lang="fr-FR" sz="3200" b="1" dirty="0"/>
              <a:t>- C’est un petit animal très travailleur. </a:t>
            </a:r>
          </a:p>
          <a:p>
            <a:pPr>
              <a:lnSpc>
                <a:spcPct val="90000"/>
              </a:lnSpc>
              <a:spcBef>
                <a:spcPct val="0"/>
              </a:spcBef>
              <a:spcAft>
                <a:spcPts val="600"/>
              </a:spcAft>
            </a:pPr>
            <a:r>
              <a:rPr lang="fr-FR" sz="3200" b="1" dirty="0"/>
              <a:t>- Il coupe les arbres avec ses dents pour construire sa maison et des barrages dans les rivières et les lacs. </a:t>
            </a:r>
          </a:p>
          <a:p>
            <a:pPr>
              <a:lnSpc>
                <a:spcPct val="90000"/>
              </a:lnSpc>
              <a:spcBef>
                <a:spcPct val="0"/>
              </a:spcBef>
              <a:spcAft>
                <a:spcPts val="600"/>
              </a:spcAft>
            </a:pPr>
            <a:r>
              <a:rPr lang="fr-FR" sz="3200" b="1" dirty="0"/>
              <a:t>- Animal travailleur et courageux, il est le symbole national. </a:t>
            </a:r>
          </a:p>
          <a:p>
            <a:pPr>
              <a:lnSpc>
                <a:spcPct val="90000"/>
              </a:lnSpc>
              <a:spcBef>
                <a:spcPct val="0"/>
              </a:spcBef>
              <a:spcAft>
                <a:spcPts val="600"/>
              </a:spcAft>
            </a:pPr>
            <a:r>
              <a:rPr lang="fr-FR" sz="3200" b="1" dirty="0"/>
              <a:t>- Le castor apparaît sur les pièces de cinq (5) cents. </a:t>
            </a:r>
          </a:p>
          <a:p>
            <a:pPr marL="457200" indent="-457200">
              <a:lnSpc>
                <a:spcPct val="90000"/>
              </a:lnSpc>
              <a:spcBef>
                <a:spcPct val="0"/>
              </a:spcBef>
              <a:spcAft>
                <a:spcPts val="600"/>
              </a:spcAft>
              <a:buFontTx/>
              <a:buChar char="-"/>
            </a:pPr>
            <a:endParaRPr lang="en-US" sz="3000" dirty="0">
              <a:latin typeface="+mj-lt"/>
              <a:ea typeface="+mj-ea"/>
              <a:cs typeface="+mj-cs"/>
            </a:endParaRPr>
          </a:p>
          <a:p>
            <a:pPr>
              <a:lnSpc>
                <a:spcPct val="90000"/>
              </a:lnSpc>
              <a:spcBef>
                <a:spcPct val="0"/>
              </a:spcBef>
              <a:spcAft>
                <a:spcPts val="600"/>
              </a:spcAft>
            </a:pPr>
            <a:r>
              <a:rPr lang="en-US" sz="3000" dirty="0">
                <a:latin typeface="+mj-lt"/>
                <a:ea typeface="+mj-ea"/>
                <a:cs typeface="+mj-cs"/>
              </a:rPr>
              <a:t> </a:t>
            </a:r>
          </a:p>
        </p:txBody>
      </p:sp>
      <p:grpSp>
        <p:nvGrpSpPr>
          <p:cNvPr id="22" name="Group 2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23" name="Rectangle 2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 up of a coin&#10;&#10;Description automatically generated">
            <a:extLst>
              <a:ext uri="{FF2B5EF4-FFF2-40B4-BE49-F238E27FC236}">
                <a16:creationId xmlns:a16="http://schemas.microsoft.com/office/drawing/2014/main" id="{525FD5F7-5847-44EC-9B0D-4D5561E5F6F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93261" y="4963171"/>
            <a:ext cx="2793651" cy="1491565"/>
          </a:xfrm>
          <a:prstGeom prst="rect">
            <a:avLst/>
          </a:prstGeom>
        </p:spPr>
      </p:pic>
      <p:sp>
        <p:nvSpPr>
          <p:cNvPr id="16" name="TextBox 15">
            <a:extLst>
              <a:ext uri="{FF2B5EF4-FFF2-40B4-BE49-F238E27FC236}">
                <a16:creationId xmlns:a16="http://schemas.microsoft.com/office/drawing/2014/main" id="{0B74C396-5E42-4C9D-AF0C-63B55AA4AFCB}"/>
              </a:ext>
            </a:extLst>
          </p:cNvPr>
          <p:cNvSpPr txBox="1"/>
          <p:nvPr/>
        </p:nvSpPr>
        <p:spPr>
          <a:xfrm>
            <a:off x="1446080" y="7445883"/>
            <a:ext cx="2793651" cy="369332"/>
          </a:xfrm>
          <a:prstGeom prst="rect">
            <a:avLst/>
          </a:prstGeom>
          <a:noFill/>
        </p:spPr>
        <p:txBody>
          <a:bodyPr wrap="square" rtlCol="0">
            <a:spAutoFit/>
          </a:bodyPr>
          <a:lstStyle/>
          <a:p>
            <a:r>
              <a:rPr lang="en-CA" sz="900">
                <a:hlinkClick r:id="rId3" tooltip="https://en.wikipedia.org/wiki/Nickel_(Canadian_coin)"/>
              </a:rPr>
              <a:t>This Photo</a:t>
            </a:r>
            <a:r>
              <a:rPr lang="en-CA" sz="900"/>
              <a:t> by Unknown Author is licensed under </a:t>
            </a:r>
            <a:r>
              <a:rPr lang="en-CA" sz="900">
                <a:hlinkClick r:id="rId4" tooltip="https://creativecommons.org/licenses/by-sa/3.0/"/>
              </a:rPr>
              <a:t>CC BY-SA</a:t>
            </a:r>
            <a:endParaRPr lang="en-CA" sz="900"/>
          </a:p>
        </p:txBody>
      </p:sp>
      <p:pic>
        <p:nvPicPr>
          <p:cNvPr id="18" name="Picture 17" descr="A black bear walking through a forest&#10;&#10;Description automatically generated">
            <a:extLst>
              <a:ext uri="{FF2B5EF4-FFF2-40B4-BE49-F238E27FC236}">
                <a16:creationId xmlns:a16="http://schemas.microsoft.com/office/drawing/2014/main" id="{050505D7-0CD6-4A47-AA40-2873AE9295F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881664" y="616254"/>
            <a:ext cx="5813511" cy="5092700"/>
          </a:xfrm>
          <a:prstGeom prst="rect">
            <a:avLst/>
          </a:prstGeom>
        </p:spPr>
      </p:pic>
    </p:spTree>
    <p:extLst>
      <p:ext uri="{BB962C8B-B14F-4D97-AF65-F5344CB8AC3E}">
        <p14:creationId xmlns:p14="http://schemas.microsoft.com/office/powerpoint/2010/main" val="1599602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5DAF68-ECB1-43EF-AD3E-FB676D74983C}"/>
              </a:ext>
            </a:extLst>
          </p:cNvPr>
          <p:cNvSpPr>
            <a:spLocks noGrp="1"/>
          </p:cNvSpPr>
          <p:nvPr>
            <p:ph type="subTitle" idx="1"/>
          </p:nvPr>
        </p:nvSpPr>
        <p:spPr>
          <a:xfrm>
            <a:off x="1524000" y="439837"/>
            <a:ext cx="9144000" cy="5578997"/>
          </a:xfrm>
        </p:spPr>
        <p:txBody>
          <a:bodyPr/>
          <a:lstStyle/>
          <a:p>
            <a:pPr algn="l"/>
            <a:r>
              <a:rPr lang="fr-FR" sz="1600" dirty="0"/>
              <a:t>EXERCICE : </a:t>
            </a:r>
          </a:p>
          <a:p>
            <a:pPr algn="l"/>
            <a:r>
              <a:rPr lang="fr-FR" sz="1600" dirty="0"/>
              <a:t>Pourquoi le castor est-il le symbole du Canada ? </a:t>
            </a:r>
          </a:p>
          <a:p>
            <a:pPr algn="l"/>
            <a:r>
              <a:rPr lang="fr-FR" sz="1600" dirty="0"/>
              <a:t>          o Parce qu’il est sur les pièces de cinq (5) cents. </a:t>
            </a:r>
          </a:p>
          <a:p>
            <a:pPr algn="l"/>
            <a:r>
              <a:rPr lang="fr-FR" sz="1600" dirty="0"/>
              <a:t>          o Parce qu’il est travailleur et courageux. </a:t>
            </a:r>
          </a:p>
          <a:p>
            <a:pPr algn="l"/>
            <a:r>
              <a:rPr lang="fr-FR" sz="1600" dirty="0"/>
              <a:t>          o Parce qu’il coupe les arbres avec ses dents. </a:t>
            </a:r>
          </a:p>
          <a:p>
            <a:pPr algn="l"/>
            <a:endParaRPr lang="fr-FR" sz="1600" dirty="0"/>
          </a:p>
          <a:p>
            <a:pPr algn="l"/>
            <a:r>
              <a:rPr lang="fr-FR" sz="1600" dirty="0"/>
              <a:t>Complétez la grille suivante en répondant aux questions </a:t>
            </a:r>
          </a:p>
          <a:p>
            <a:pPr algn="l"/>
            <a:r>
              <a:rPr lang="fr-FR" sz="1600" dirty="0"/>
              <a:t>Dans quel pays habitez-vous ?           C __ __ __ __ __ </a:t>
            </a:r>
          </a:p>
          <a:p>
            <a:pPr algn="l"/>
            <a:r>
              <a:rPr lang="fr-FR" sz="1600" dirty="0"/>
              <a:t>                              Qu’est-ce que c’est?</a:t>
            </a:r>
            <a:r>
              <a:rPr lang="fr-CA" sz="1600" dirty="0"/>
              <a:t>     __ __A__ __ __ __</a:t>
            </a:r>
          </a:p>
          <a:p>
            <a:pPr algn="l"/>
            <a:endParaRPr lang="fr-CA" sz="1600" dirty="0"/>
          </a:p>
          <a:p>
            <a:pPr algn="l"/>
            <a:endParaRPr lang="fr-CA" sz="1600" dirty="0"/>
          </a:p>
          <a:p>
            <a:pPr algn="l"/>
            <a:r>
              <a:rPr lang="en-CA" sz="1600" dirty="0" err="1"/>
              <a:t>Fabriquer</a:t>
            </a:r>
            <a:r>
              <a:rPr lang="en-CA" sz="1600" dirty="0"/>
              <a:t> un barrage.                 — — — S — — — — — —</a:t>
            </a:r>
          </a:p>
          <a:p>
            <a:pPr algn="l"/>
            <a:r>
              <a:rPr lang="fr-FR" sz="1600" dirty="0"/>
              <a:t>Où vit le castor ?                          — — — — T —</a:t>
            </a:r>
          </a:p>
          <a:p>
            <a:pPr algn="l"/>
            <a:r>
              <a:rPr lang="fr-FR" sz="1600" dirty="0"/>
              <a:t>Le castor est le - - - - - - - du Canada.           </a:t>
            </a:r>
            <a:r>
              <a:rPr lang="en-CA" sz="1600" dirty="0"/>
              <a:t>— — — — O — —</a:t>
            </a:r>
          </a:p>
          <a:p>
            <a:pPr algn="l"/>
            <a:r>
              <a:rPr lang="fr-FR" sz="1600" dirty="0"/>
              <a:t>De quel arbre vient la feuille du drapeau canadien ?            — R — — — — </a:t>
            </a:r>
            <a:endParaRPr lang="fr-CA" sz="1600" dirty="0"/>
          </a:p>
          <a:p>
            <a:pPr algn="l"/>
            <a:endParaRPr lang="fr-FR" dirty="0"/>
          </a:p>
          <a:p>
            <a:pPr algn="l"/>
            <a:endParaRPr lang="fr-FR" dirty="0"/>
          </a:p>
        </p:txBody>
      </p:sp>
      <p:pic>
        <p:nvPicPr>
          <p:cNvPr id="4" name="Picture 3" descr="A close up of a flag&#10;&#10;Description automatically generated">
            <a:extLst>
              <a:ext uri="{FF2B5EF4-FFF2-40B4-BE49-F238E27FC236}">
                <a16:creationId xmlns:a16="http://schemas.microsoft.com/office/drawing/2014/main" id="{3EBCC82E-D9BA-4740-A249-067BC12362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15948" y="3229335"/>
            <a:ext cx="1177723" cy="811854"/>
          </a:xfrm>
          <a:prstGeom prst="rect">
            <a:avLst/>
          </a:prstGeom>
        </p:spPr>
      </p:pic>
    </p:spTree>
    <p:extLst>
      <p:ext uri="{BB962C8B-B14F-4D97-AF65-F5344CB8AC3E}">
        <p14:creationId xmlns:p14="http://schemas.microsoft.com/office/powerpoint/2010/main" val="3950424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arge brown bear standing on top of a grass covered field&#10;&#10;Description automatically generated">
            <a:extLst>
              <a:ext uri="{FF2B5EF4-FFF2-40B4-BE49-F238E27FC236}">
                <a16:creationId xmlns:a16="http://schemas.microsoft.com/office/drawing/2014/main" id="{6FF5E26F-347B-487F-99F0-36AB6EC768F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642" r="-2" b="15641"/>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8" name="Picture 7" descr="A picture containing drawing&#10;&#10;Description automatically generated">
            <a:extLst>
              <a:ext uri="{FF2B5EF4-FFF2-40B4-BE49-F238E27FC236}">
                <a16:creationId xmlns:a16="http://schemas.microsoft.com/office/drawing/2014/main" id="{71853FC4-C1BD-44AB-8A6B-4A373D89D442}"/>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 b="7919"/>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8" name="Freeform: Shape 17">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E54828F2-9E08-44A2-818B-E8FA6663BD9A}"/>
              </a:ext>
            </a:extLst>
          </p:cNvPr>
          <p:cNvSpPr>
            <a:spLocks noGrp="1"/>
          </p:cNvSpPr>
          <p:nvPr>
            <p:ph type="title"/>
          </p:nvPr>
        </p:nvSpPr>
        <p:spPr>
          <a:xfrm>
            <a:off x="448056" y="859536"/>
            <a:ext cx="4832802" cy="1243584"/>
          </a:xfrm>
        </p:spPr>
        <p:txBody>
          <a:bodyPr>
            <a:normAutofit/>
          </a:bodyPr>
          <a:lstStyle/>
          <a:p>
            <a:r>
              <a:rPr lang="fr-CA" sz="3400"/>
              <a:t>IV- D’autres animaux symboles</a:t>
            </a:r>
            <a:endParaRPr lang="en-CA" sz="3400"/>
          </a:p>
        </p:txBody>
      </p:sp>
      <p:sp>
        <p:nvSpPr>
          <p:cNvPr id="22" name="Rectangle 21">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4" name="Rectangle 23">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C862CE6-8FD4-461E-8B30-F4B105F8A3D3}"/>
              </a:ext>
            </a:extLst>
          </p:cNvPr>
          <p:cNvSpPr>
            <a:spLocks noGrp="1"/>
          </p:cNvSpPr>
          <p:nvPr>
            <p:ph idx="1"/>
          </p:nvPr>
        </p:nvSpPr>
        <p:spPr>
          <a:xfrm>
            <a:off x="448056" y="2512611"/>
            <a:ext cx="4832803" cy="3664351"/>
          </a:xfrm>
        </p:spPr>
        <p:txBody>
          <a:bodyPr>
            <a:normAutofit/>
          </a:bodyPr>
          <a:lstStyle/>
          <a:p>
            <a:pPr marL="0" indent="0">
              <a:buNone/>
            </a:pPr>
            <a:r>
              <a:rPr lang="fr-FR" sz="1700"/>
              <a:t>Mots clés : Ressources </a:t>
            </a:r>
          </a:p>
          <a:p>
            <a:pPr marL="0" indent="0">
              <a:buNone/>
            </a:pPr>
            <a:r>
              <a:rPr lang="fr-FR" sz="1700"/>
              <a:t>                    Armoiries </a:t>
            </a:r>
          </a:p>
          <a:p>
            <a:pPr marL="0" indent="0">
              <a:buNone/>
            </a:pPr>
            <a:r>
              <a:rPr lang="fr-FR" sz="1700"/>
              <a:t>                    Bison </a:t>
            </a:r>
          </a:p>
          <a:p>
            <a:pPr marL="0" indent="0">
              <a:buNone/>
            </a:pPr>
            <a:r>
              <a:rPr lang="fr-FR" sz="1700"/>
              <a:t>                    Caribou </a:t>
            </a:r>
          </a:p>
          <a:p>
            <a:pPr marL="0" indent="0">
              <a:buNone/>
            </a:pPr>
            <a:r>
              <a:rPr lang="fr-FR" sz="1700"/>
              <a:t>                    Ours </a:t>
            </a:r>
          </a:p>
          <a:p>
            <a:pPr marL="0" indent="0">
              <a:buNone/>
            </a:pPr>
            <a:r>
              <a:rPr lang="fr-FR" sz="1700"/>
              <a:t>                   Huart </a:t>
            </a:r>
          </a:p>
          <a:p>
            <a:pPr marL="457200" indent="-457200">
              <a:buAutoNum type="arabicParenR"/>
            </a:pPr>
            <a:r>
              <a:rPr lang="fr-FR" sz="1700"/>
              <a:t>Le bison </a:t>
            </a:r>
          </a:p>
          <a:p>
            <a:pPr marL="0" indent="0">
              <a:buNone/>
            </a:pPr>
            <a:r>
              <a:rPr lang="fr-FR" sz="1700"/>
              <a:t>         Dans le centre du Canada, il y avait beaucoup de bisons. Cet animal était une ressource importante pour les populations. Il est maintenant devenu un symbole. On le retrouve sur le drapeau du Manitoba. </a:t>
            </a:r>
            <a:endParaRPr lang="en-CA" sz="1700"/>
          </a:p>
        </p:txBody>
      </p:sp>
    </p:spTree>
    <p:extLst>
      <p:ext uri="{BB962C8B-B14F-4D97-AF65-F5344CB8AC3E}">
        <p14:creationId xmlns:p14="http://schemas.microsoft.com/office/powerpoint/2010/main" val="759587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87A518-65E2-4233-BE5E-AA0430C04BC9}"/>
              </a:ext>
            </a:extLst>
          </p:cNvPr>
          <p:cNvSpPr>
            <a:spLocks noGrp="1"/>
          </p:cNvSpPr>
          <p:nvPr>
            <p:ph idx="1"/>
          </p:nvPr>
        </p:nvSpPr>
        <p:spPr>
          <a:xfrm>
            <a:off x="720992" y="651164"/>
            <a:ext cx="4492454" cy="3709295"/>
          </a:xfrm>
        </p:spPr>
        <p:txBody>
          <a:bodyPr anchor="t">
            <a:normAutofit/>
          </a:bodyPr>
          <a:lstStyle/>
          <a:p>
            <a:pPr marL="0" indent="0">
              <a:buNone/>
            </a:pPr>
            <a:r>
              <a:rPr lang="fr-FR" sz="2000" dirty="0"/>
              <a:t>2) L’ours </a:t>
            </a:r>
          </a:p>
          <a:p>
            <a:pPr marL="0" indent="0">
              <a:buNone/>
            </a:pPr>
            <a:r>
              <a:rPr lang="fr-FR" sz="2000" dirty="0"/>
              <a:t>       Il existe trois sortes d’ours au Canada: l’ours blanc (ours polaire), l’ours brun (grizzli) et l’ours noir. Cet animal est très présent dans les cultures inuits et indigènes. On le retrouve aussi dans les armoiries de la province de l’Ontario et sur les plaques d’immatriculation des voitures dans les Territoires du Nord-Ouest. On retrouve maintenant l’ours blanc sur les pièces de deux (2) dollars. </a:t>
            </a:r>
            <a:endParaRPr lang="en-CA" sz="2000" dirty="0"/>
          </a:p>
        </p:txBody>
      </p:sp>
      <p:sp>
        <p:nvSpPr>
          <p:cNvPr id="45" name="Oval 44">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black bear looking at the camera&#10;&#10;Description automatically generated">
            <a:extLst>
              <a:ext uri="{FF2B5EF4-FFF2-40B4-BE49-F238E27FC236}">
                <a16:creationId xmlns:a16="http://schemas.microsoft.com/office/drawing/2014/main" id="{B29C9C88-96F6-4274-95F7-2F2CFEF5064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888" r="18365" b="4"/>
          <a:stretch/>
        </p:blipFill>
        <p:spPr>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47" name="Freeform: Shape 46">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bear, polar, animal, mammal&#10;&#10;Description automatically generated">
            <a:extLst>
              <a:ext uri="{FF2B5EF4-FFF2-40B4-BE49-F238E27FC236}">
                <a16:creationId xmlns:a16="http://schemas.microsoft.com/office/drawing/2014/main" id="{E083F6D0-F075-4F23-BE3E-61B5CF02B28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3" b="247"/>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5" name="Picture 14" descr="A picture containing photo, black, old, white&#10;&#10;Description automatically generated">
            <a:extLst>
              <a:ext uri="{FF2B5EF4-FFF2-40B4-BE49-F238E27FC236}">
                <a16:creationId xmlns:a16="http://schemas.microsoft.com/office/drawing/2014/main" id="{DE8CA005-8C18-453A-9577-6E1FC4508D50}"/>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4433" r="3" b="3"/>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51" name="Freeform: Shape 50">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A picture containing text, book&#10;&#10;Description automatically generated">
            <a:extLst>
              <a:ext uri="{FF2B5EF4-FFF2-40B4-BE49-F238E27FC236}">
                <a16:creationId xmlns:a16="http://schemas.microsoft.com/office/drawing/2014/main" id="{1140E014-0695-4DCF-BC8B-07EBAEF9A87D}"/>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31192" r="5" b="11030"/>
          <a:stretch/>
        </p:blipFill>
        <p:spPr>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53" name="Freeform: Shape 52">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A large brown bear standing next to a body of water&#10;&#10;Description automatically generated">
            <a:extLst>
              <a:ext uri="{FF2B5EF4-FFF2-40B4-BE49-F238E27FC236}">
                <a16:creationId xmlns:a16="http://schemas.microsoft.com/office/drawing/2014/main" id="{8F7E5E32-EFC0-4E29-85D4-114F73EC45E2}"/>
              </a:ext>
            </a:extLst>
          </p:cNvPr>
          <p:cNvPicPr>
            <a:picLocks noChangeAspect="1"/>
          </p:cNvPicPr>
          <p:nvPr/>
        </p:nvPicPr>
        <p:blipFill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t="17846" r="3" b="24977"/>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
        <p:nvSpPr>
          <p:cNvPr id="27" name="TextBox 26">
            <a:extLst>
              <a:ext uri="{FF2B5EF4-FFF2-40B4-BE49-F238E27FC236}">
                <a16:creationId xmlns:a16="http://schemas.microsoft.com/office/drawing/2014/main" id="{20AF1C20-CB69-468E-A7B5-41C5E1F31104}"/>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9" tooltip="https://en.wikipedia.org/wiki/Coat_of_arms_of_Ontario">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12" tooltip="https://creativecommons.org/licenses/by-sa/3.0/">
                  <a:extLst>
                    <a:ext uri="{A12FA001-AC4F-418D-AE19-62706E023703}">
                      <ahyp:hlinkClr xmlns:ahyp="http://schemas.microsoft.com/office/drawing/2018/hyperlinkcolor" val="tx"/>
                    </a:ext>
                  </a:extLst>
                </a:hlinkClick>
              </a:rPr>
              <a:t>CC BY-SA</a:t>
            </a:r>
            <a:endParaRPr lang="en-CA" sz="700">
              <a:solidFill>
                <a:srgbClr val="FFFFFF"/>
              </a:solidFill>
            </a:endParaRPr>
          </a:p>
        </p:txBody>
      </p:sp>
    </p:spTree>
    <p:extLst>
      <p:ext uri="{BB962C8B-B14F-4D97-AF65-F5344CB8AC3E}">
        <p14:creationId xmlns:p14="http://schemas.microsoft.com/office/powerpoint/2010/main" val="251391317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135A26D-9D47-467E-91F1-31149BF0D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19333"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A2C2A16-B8DB-411B-8D46-3F582B43917F}"/>
              </a:ext>
            </a:extLst>
          </p:cNvPr>
          <p:cNvSpPr>
            <a:spLocks noGrp="1"/>
          </p:cNvSpPr>
          <p:nvPr>
            <p:ph idx="1"/>
          </p:nvPr>
        </p:nvSpPr>
        <p:spPr>
          <a:xfrm>
            <a:off x="838200" y="1825625"/>
            <a:ext cx="5393361" cy="4351338"/>
          </a:xfrm>
        </p:spPr>
        <p:txBody>
          <a:bodyPr>
            <a:normAutofit/>
          </a:bodyPr>
          <a:lstStyle/>
          <a:p>
            <a:pPr marL="0" indent="0">
              <a:buNone/>
            </a:pPr>
            <a:r>
              <a:rPr lang="fr-FR"/>
              <a:t>3) Le huart </a:t>
            </a:r>
          </a:p>
          <a:p>
            <a:pPr marL="0" indent="0">
              <a:buNone/>
            </a:pPr>
            <a:r>
              <a:rPr lang="fr-FR"/>
              <a:t>	On retrouve un grand nombre d’oiseaux au Canada. Plusieurs sont représentés sur les billets de banque. En particulier, on retrouve le huart sur les pièces de 1 dollar (1 $) et aussi sur les billets de 20 dollars (20 $). Le huart vit toujours à côté des lacs puisqu’il cherche sa nourriture dans l’eau. </a:t>
            </a:r>
            <a:endParaRPr lang="en-CA"/>
          </a:p>
        </p:txBody>
      </p:sp>
      <p:sp>
        <p:nvSpPr>
          <p:cNvPr id="29" name="Oval 28">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0791"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5" name="Picture 4" descr="A close up of a coin&#10;&#10;Description automatically generated">
            <a:extLst>
              <a:ext uri="{FF2B5EF4-FFF2-40B4-BE49-F238E27FC236}">
                <a16:creationId xmlns:a16="http://schemas.microsoft.com/office/drawing/2014/main" id="{9C013F34-052A-4336-B249-D4E4E79BC42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300" r="-2" b="-2"/>
          <a:stretch/>
        </p:blipFill>
        <p:spPr>
          <a:xfrm>
            <a:off x="6706774" y="2440144"/>
            <a:ext cx="2533422" cy="2438686"/>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8" name="Picture 7" descr="A duck swimming in a body of water&#10;&#10;Description automatically generated">
            <a:extLst>
              <a:ext uri="{FF2B5EF4-FFF2-40B4-BE49-F238E27FC236}">
                <a16:creationId xmlns:a16="http://schemas.microsoft.com/office/drawing/2014/main" id="{57F60E81-1728-4633-87D7-67D0973B02F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8061" r="2434" b="2"/>
          <a:stretch/>
        </p:blipFill>
        <p:spPr>
          <a:xfrm>
            <a:off x="9508504" y="742988"/>
            <a:ext cx="2533422" cy="216527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12" name="Picture 11" descr="A picture containing bird, sitting, small, black&#10;&#10;Description automatically generated">
            <a:extLst>
              <a:ext uri="{FF2B5EF4-FFF2-40B4-BE49-F238E27FC236}">
                <a16:creationId xmlns:a16="http://schemas.microsoft.com/office/drawing/2014/main" id="{59231570-A787-4F96-B992-15C599FB05D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399847" y="4780804"/>
            <a:ext cx="3789105" cy="1499661"/>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sp>
        <p:nvSpPr>
          <p:cNvPr id="33" name="Arc 32">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6147" y="5530635"/>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6066084"/>
            <a:ext cx="1913062" cy="791916"/>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719122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736</Words>
  <Application>Microsoft Office PowerPoint</Application>
  <PresentationFormat>Widescreen</PresentationFormat>
  <Paragraphs>71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Canada Fêtes et Symboles</vt:lpstr>
      <vt:lpstr>PowerPoint Presentation</vt:lpstr>
      <vt:lpstr>Exercice:</vt:lpstr>
      <vt:lpstr>PowerPoint Presentation</vt:lpstr>
      <vt:lpstr>PowerPoint Presentation</vt:lpstr>
      <vt:lpstr>PowerPoint Presentation</vt:lpstr>
      <vt:lpstr>IV- D’autres animaux symboles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 Fêtes et Symboles</dc:title>
  <dc:creator>Brideau-Power, Rachel (ASD-S)</dc:creator>
  <cp:lastModifiedBy>Brideau-Power, Rachel (ASD-S)</cp:lastModifiedBy>
  <cp:revision>5</cp:revision>
  <dcterms:created xsi:type="dcterms:W3CDTF">2020-04-30T00:21:43Z</dcterms:created>
  <dcterms:modified xsi:type="dcterms:W3CDTF">2020-05-01T20:26:13Z</dcterms:modified>
</cp:coreProperties>
</file>