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95" d="100"/>
          <a:sy n="95" d="100"/>
        </p:scale>
        <p:origin x="13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87288-0E14-4F34-AB04-791F23C419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DE9F8EB-C6E6-43C2-9D1A-9019AB1B2D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E0644C7-B7B3-4A63-8EF9-AD7AFC2E4EB6}"/>
              </a:ext>
            </a:extLst>
          </p:cNvPr>
          <p:cNvSpPr>
            <a:spLocks noGrp="1"/>
          </p:cNvSpPr>
          <p:nvPr>
            <p:ph type="dt" sz="half" idx="10"/>
          </p:nvPr>
        </p:nvSpPr>
        <p:spPr/>
        <p:txBody>
          <a:bodyPr/>
          <a:lstStyle/>
          <a:p>
            <a:fld id="{ED6BB4A0-84AC-435A-856A-2E3AB92F2D4E}" type="datetimeFigureOut">
              <a:rPr lang="en-CA" smtClean="0"/>
              <a:t>2020-05-01</a:t>
            </a:fld>
            <a:endParaRPr lang="en-CA"/>
          </a:p>
        </p:txBody>
      </p:sp>
      <p:sp>
        <p:nvSpPr>
          <p:cNvPr id="5" name="Footer Placeholder 4">
            <a:extLst>
              <a:ext uri="{FF2B5EF4-FFF2-40B4-BE49-F238E27FC236}">
                <a16:creationId xmlns:a16="http://schemas.microsoft.com/office/drawing/2014/main" id="{8F0BF44F-FD06-4C51-9D81-D2399E7FB5E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CC572DB-3CDE-47FC-A47E-B04BEC292542}"/>
              </a:ext>
            </a:extLst>
          </p:cNvPr>
          <p:cNvSpPr>
            <a:spLocks noGrp="1"/>
          </p:cNvSpPr>
          <p:nvPr>
            <p:ph type="sldNum" sz="quarter" idx="12"/>
          </p:nvPr>
        </p:nvSpPr>
        <p:spPr/>
        <p:txBody>
          <a:bodyPr/>
          <a:lstStyle/>
          <a:p>
            <a:fld id="{0EEB255A-51A6-4E88-9E14-F35CA7ECA00D}" type="slidenum">
              <a:rPr lang="en-CA" smtClean="0"/>
              <a:t>‹#›</a:t>
            </a:fld>
            <a:endParaRPr lang="en-CA"/>
          </a:p>
        </p:txBody>
      </p:sp>
    </p:spTree>
    <p:extLst>
      <p:ext uri="{BB962C8B-B14F-4D97-AF65-F5344CB8AC3E}">
        <p14:creationId xmlns:p14="http://schemas.microsoft.com/office/powerpoint/2010/main" val="351483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90A9-3BEA-488C-8084-2BC5CEDB92E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B0DDDC9-88EC-49A1-AE68-67E4E081BF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DBF993D-0A9D-4138-BF84-69E1C71EE4DF}"/>
              </a:ext>
            </a:extLst>
          </p:cNvPr>
          <p:cNvSpPr>
            <a:spLocks noGrp="1"/>
          </p:cNvSpPr>
          <p:nvPr>
            <p:ph type="dt" sz="half" idx="10"/>
          </p:nvPr>
        </p:nvSpPr>
        <p:spPr/>
        <p:txBody>
          <a:bodyPr/>
          <a:lstStyle/>
          <a:p>
            <a:fld id="{ED6BB4A0-84AC-435A-856A-2E3AB92F2D4E}" type="datetimeFigureOut">
              <a:rPr lang="en-CA" smtClean="0"/>
              <a:t>2020-05-01</a:t>
            </a:fld>
            <a:endParaRPr lang="en-CA"/>
          </a:p>
        </p:txBody>
      </p:sp>
      <p:sp>
        <p:nvSpPr>
          <p:cNvPr id="5" name="Footer Placeholder 4">
            <a:extLst>
              <a:ext uri="{FF2B5EF4-FFF2-40B4-BE49-F238E27FC236}">
                <a16:creationId xmlns:a16="http://schemas.microsoft.com/office/drawing/2014/main" id="{769110AF-27C3-45FB-9F64-B5D169D4DE3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7217360-D1CA-4091-839D-FEA1C0E7FDDD}"/>
              </a:ext>
            </a:extLst>
          </p:cNvPr>
          <p:cNvSpPr>
            <a:spLocks noGrp="1"/>
          </p:cNvSpPr>
          <p:nvPr>
            <p:ph type="sldNum" sz="quarter" idx="12"/>
          </p:nvPr>
        </p:nvSpPr>
        <p:spPr/>
        <p:txBody>
          <a:bodyPr/>
          <a:lstStyle/>
          <a:p>
            <a:fld id="{0EEB255A-51A6-4E88-9E14-F35CA7ECA00D}" type="slidenum">
              <a:rPr lang="en-CA" smtClean="0"/>
              <a:t>‹#›</a:t>
            </a:fld>
            <a:endParaRPr lang="en-CA"/>
          </a:p>
        </p:txBody>
      </p:sp>
    </p:spTree>
    <p:extLst>
      <p:ext uri="{BB962C8B-B14F-4D97-AF65-F5344CB8AC3E}">
        <p14:creationId xmlns:p14="http://schemas.microsoft.com/office/powerpoint/2010/main" val="1992534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46E520-BA58-40AE-A3E2-23C6B811A5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1C747B9-458D-4A70-B61B-D6EEB2BA34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BC74C14-9934-43BD-90E4-752F0F082B4D}"/>
              </a:ext>
            </a:extLst>
          </p:cNvPr>
          <p:cNvSpPr>
            <a:spLocks noGrp="1"/>
          </p:cNvSpPr>
          <p:nvPr>
            <p:ph type="dt" sz="half" idx="10"/>
          </p:nvPr>
        </p:nvSpPr>
        <p:spPr/>
        <p:txBody>
          <a:bodyPr/>
          <a:lstStyle/>
          <a:p>
            <a:fld id="{ED6BB4A0-84AC-435A-856A-2E3AB92F2D4E}" type="datetimeFigureOut">
              <a:rPr lang="en-CA" smtClean="0"/>
              <a:t>2020-05-01</a:t>
            </a:fld>
            <a:endParaRPr lang="en-CA"/>
          </a:p>
        </p:txBody>
      </p:sp>
      <p:sp>
        <p:nvSpPr>
          <p:cNvPr id="5" name="Footer Placeholder 4">
            <a:extLst>
              <a:ext uri="{FF2B5EF4-FFF2-40B4-BE49-F238E27FC236}">
                <a16:creationId xmlns:a16="http://schemas.microsoft.com/office/drawing/2014/main" id="{CD22CE5C-9CA0-4188-A23B-CBB0B4700E3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8120146-086A-478D-8430-7B37E2913714}"/>
              </a:ext>
            </a:extLst>
          </p:cNvPr>
          <p:cNvSpPr>
            <a:spLocks noGrp="1"/>
          </p:cNvSpPr>
          <p:nvPr>
            <p:ph type="sldNum" sz="quarter" idx="12"/>
          </p:nvPr>
        </p:nvSpPr>
        <p:spPr/>
        <p:txBody>
          <a:bodyPr/>
          <a:lstStyle/>
          <a:p>
            <a:fld id="{0EEB255A-51A6-4E88-9E14-F35CA7ECA00D}" type="slidenum">
              <a:rPr lang="en-CA" smtClean="0"/>
              <a:t>‹#›</a:t>
            </a:fld>
            <a:endParaRPr lang="en-CA"/>
          </a:p>
        </p:txBody>
      </p:sp>
    </p:spTree>
    <p:extLst>
      <p:ext uri="{BB962C8B-B14F-4D97-AF65-F5344CB8AC3E}">
        <p14:creationId xmlns:p14="http://schemas.microsoft.com/office/powerpoint/2010/main" val="1221297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480B7-AD8E-4987-876D-F601F41E348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2319E4C-876A-4A1D-B99A-6BA9FB5C5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0888457-DE13-4C5C-BF27-CEFA3F06553A}"/>
              </a:ext>
            </a:extLst>
          </p:cNvPr>
          <p:cNvSpPr>
            <a:spLocks noGrp="1"/>
          </p:cNvSpPr>
          <p:nvPr>
            <p:ph type="dt" sz="half" idx="10"/>
          </p:nvPr>
        </p:nvSpPr>
        <p:spPr/>
        <p:txBody>
          <a:bodyPr/>
          <a:lstStyle/>
          <a:p>
            <a:fld id="{ED6BB4A0-84AC-435A-856A-2E3AB92F2D4E}" type="datetimeFigureOut">
              <a:rPr lang="en-CA" smtClean="0"/>
              <a:t>2020-05-01</a:t>
            </a:fld>
            <a:endParaRPr lang="en-CA"/>
          </a:p>
        </p:txBody>
      </p:sp>
      <p:sp>
        <p:nvSpPr>
          <p:cNvPr id="5" name="Footer Placeholder 4">
            <a:extLst>
              <a:ext uri="{FF2B5EF4-FFF2-40B4-BE49-F238E27FC236}">
                <a16:creationId xmlns:a16="http://schemas.microsoft.com/office/drawing/2014/main" id="{542255B5-ACA0-4295-AFC8-EBC290B1983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B07DA1D-7FD5-4F49-B70D-3D49805BC4E1}"/>
              </a:ext>
            </a:extLst>
          </p:cNvPr>
          <p:cNvSpPr>
            <a:spLocks noGrp="1"/>
          </p:cNvSpPr>
          <p:nvPr>
            <p:ph type="sldNum" sz="quarter" idx="12"/>
          </p:nvPr>
        </p:nvSpPr>
        <p:spPr/>
        <p:txBody>
          <a:bodyPr/>
          <a:lstStyle/>
          <a:p>
            <a:fld id="{0EEB255A-51A6-4E88-9E14-F35CA7ECA00D}" type="slidenum">
              <a:rPr lang="en-CA" smtClean="0"/>
              <a:t>‹#›</a:t>
            </a:fld>
            <a:endParaRPr lang="en-CA"/>
          </a:p>
        </p:txBody>
      </p:sp>
    </p:spTree>
    <p:extLst>
      <p:ext uri="{BB962C8B-B14F-4D97-AF65-F5344CB8AC3E}">
        <p14:creationId xmlns:p14="http://schemas.microsoft.com/office/powerpoint/2010/main" val="241654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C354-1966-47F3-B82E-94D91D844C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2D49F2B-10AA-4BDC-93E0-B57C7B196B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6F98B5-63F5-4B92-880C-A71F880571FE}"/>
              </a:ext>
            </a:extLst>
          </p:cNvPr>
          <p:cNvSpPr>
            <a:spLocks noGrp="1"/>
          </p:cNvSpPr>
          <p:nvPr>
            <p:ph type="dt" sz="half" idx="10"/>
          </p:nvPr>
        </p:nvSpPr>
        <p:spPr/>
        <p:txBody>
          <a:bodyPr/>
          <a:lstStyle/>
          <a:p>
            <a:fld id="{ED6BB4A0-84AC-435A-856A-2E3AB92F2D4E}" type="datetimeFigureOut">
              <a:rPr lang="en-CA" smtClean="0"/>
              <a:t>2020-05-01</a:t>
            </a:fld>
            <a:endParaRPr lang="en-CA"/>
          </a:p>
        </p:txBody>
      </p:sp>
      <p:sp>
        <p:nvSpPr>
          <p:cNvPr id="5" name="Footer Placeholder 4">
            <a:extLst>
              <a:ext uri="{FF2B5EF4-FFF2-40B4-BE49-F238E27FC236}">
                <a16:creationId xmlns:a16="http://schemas.microsoft.com/office/drawing/2014/main" id="{35D962E5-F5C3-4139-9020-4EF744093E1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CCE04F8-18D2-4FD7-A524-352C0F7BC7B2}"/>
              </a:ext>
            </a:extLst>
          </p:cNvPr>
          <p:cNvSpPr>
            <a:spLocks noGrp="1"/>
          </p:cNvSpPr>
          <p:nvPr>
            <p:ph type="sldNum" sz="quarter" idx="12"/>
          </p:nvPr>
        </p:nvSpPr>
        <p:spPr/>
        <p:txBody>
          <a:bodyPr/>
          <a:lstStyle/>
          <a:p>
            <a:fld id="{0EEB255A-51A6-4E88-9E14-F35CA7ECA00D}" type="slidenum">
              <a:rPr lang="en-CA" smtClean="0"/>
              <a:t>‹#›</a:t>
            </a:fld>
            <a:endParaRPr lang="en-CA"/>
          </a:p>
        </p:txBody>
      </p:sp>
    </p:spTree>
    <p:extLst>
      <p:ext uri="{BB962C8B-B14F-4D97-AF65-F5344CB8AC3E}">
        <p14:creationId xmlns:p14="http://schemas.microsoft.com/office/powerpoint/2010/main" val="4167051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A8EB3-8674-47FD-B415-7B8719EF1E8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B3073AB-14EC-48C1-B37F-5E4BEBD7E6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10AD4CE-6E40-4E26-9FF7-C24E041BA8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7C61F3C-CBD1-457A-8D15-96D851C53464}"/>
              </a:ext>
            </a:extLst>
          </p:cNvPr>
          <p:cNvSpPr>
            <a:spLocks noGrp="1"/>
          </p:cNvSpPr>
          <p:nvPr>
            <p:ph type="dt" sz="half" idx="10"/>
          </p:nvPr>
        </p:nvSpPr>
        <p:spPr/>
        <p:txBody>
          <a:bodyPr/>
          <a:lstStyle/>
          <a:p>
            <a:fld id="{ED6BB4A0-84AC-435A-856A-2E3AB92F2D4E}" type="datetimeFigureOut">
              <a:rPr lang="en-CA" smtClean="0"/>
              <a:t>2020-05-01</a:t>
            </a:fld>
            <a:endParaRPr lang="en-CA"/>
          </a:p>
        </p:txBody>
      </p:sp>
      <p:sp>
        <p:nvSpPr>
          <p:cNvPr id="6" name="Footer Placeholder 5">
            <a:extLst>
              <a:ext uri="{FF2B5EF4-FFF2-40B4-BE49-F238E27FC236}">
                <a16:creationId xmlns:a16="http://schemas.microsoft.com/office/drawing/2014/main" id="{D99580F7-575F-445F-96FA-64556A135E6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FC6C148-4F06-4F29-94AE-BBA221919A75}"/>
              </a:ext>
            </a:extLst>
          </p:cNvPr>
          <p:cNvSpPr>
            <a:spLocks noGrp="1"/>
          </p:cNvSpPr>
          <p:nvPr>
            <p:ph type="sldNum" sz="quarter" idx="12"/>
          </p:nvPr>
        </p:nvSpPr>
        <p:spPr/>
        <p:txBody>
          <a:bodyPr/>
          <a:lstStyle/>
          <a:p>
            <a:fld id="{0EEB255A-51A6-4E88-9E14-F35CA7ECA00D}" type="slidenum">
              <a:rPr lang="en-CA" smtClean="0"/>
              <a:t>‹#›</a:t>
            </a:fld>
            <a:endParaRPr lang="en-CA"/>
          </a:p>
        </p:txBody>
      </p:sp>
    </p:spTree>
    <p:extLst>
      <p:ext uri="{BB962C8B-B14F-4D97-AF65-F5344CB8AC3E}">
        <p14:creationId xmlns:p14="http://schemas.microsoft.com/office/powerpoint/2010/main" val="1802273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E38EA-70FA-4685-93DA-842F6CD591E1}"/>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BEC9DBE-FFCD-49EC-8080-A3057282A7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1C231D-F26F-4A90-AEB1-67054717F9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F168361-8CD2-4F9D-8588-FAA1124FDA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80525C-FE0A-4D49-8CC8-3F3F45BCC2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520250F-D5C9-465D-95D9-0FF8DE22159A}"/>
              </a:ext>
            </a:extLst>
          </p:cNvPr>
          <p:cNvSpPr>
            <a:spLocks noGrp="1"/>
          </p:cNvSpPr>
          <p:nvPr>
            <p:ph type="dt" sz="half" idx="10"/>
          </p:nvPr>
        </p:nvSpPr>
        <p:spPr/>
        <p:txBody>
          <a:bodyPr/>
          <a:lstStyle/>
          <a:p>
            <a:fld id="{ED6BB4A0-84AC-435A-856A-2E3AB92F2D4E}" type="datetimeFigureOut">
              <a:rPr lang="en-CA" smtClean="0"/>
              <a:t>2020-05-01</a:t>
            </a:fld>
            <a:endParaRPr lang="en-CA"/>
          </a:p>
        </p:txBody>
      </p:sp>
      <p:sp>
        <p:nvSpPr>
          <p:cNvPr id="8" name="Footer Placeholder 7">
            <a:extLst>
              <a:ext uri="{FF2B5EF4-FFF2-40B4-BE49-F238E27FC236}">
                <a16:creationId xmlns:a16="http://schemas.microsoft.com/office/drawing/2014/main" id="{E8083662-81B3-458C-A814-5154A8A9D13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95591FB-5E12-406D-B081-3A302962862F}"/>
              </a:ext>
            </a:extLst>
          </p:cNvPr>
          <p:cNvSpPr>
            <a:spLocks noGrp="1"/>
          </p:cNvSpPr>
          <p:nvPr>
            <p:ph type="sldNum" sz="quarter" idx="12"/>
          </p:nvPr>
        </p:nvSpPr>
        <p:spPr/>
        <p:txBody>
          <a:bodyPr/>
          <a:lstStyle/>
          <a:p>
            <a:fld id="{0EEB255A-51A6-4E88-9E14-F35CA7ECA00D}" type="slidenum">
              <a:rPr lang="en-CA" smtClean="0"/>
              <a:t>‹#›</a:t>
            </a:fld>
            <a:endParaRPr lang="en-CA"/>
          </a:p>
        </p:txBody>
      </p:sp>
    </p:spTree>
    <p:extLst>
      <p:ext uri="{BB962C8B-B14F-4D97-AF65-F5344CB8AC3E}">
        <p14:creationId xmlns:p14="http://schemas.microsoft.com/office/powerpoint/2010/main" val="1230163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6D3A4-5EF8-4A62-90E2-F60A8DA2795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FD0904E-E6F8-4113-90F9-BCE486921D6C}"/>
              </a:ext>
            </a:extLst>
          </p:cNvPr>
          <p:cNvSpPr>
            <a:spLocks noGrp="1"/>
          </p:cNvSpPr>
          <p:nvPr>
            <p:ph type="dt" sz="half" idx="10"/>
          </p:nvPr>
        </p:nvSpPr>
        <p:spPr/>
        <p:txBody>
          <a:bodyPr/>
          <a:lstStyle/>
          <a:p>
            <a:fld id="{ED6BB4A0-84AC-435A-856A-2E3AB92F2D4E}" type="datetimeFigureOut">
              <a:rPr lang="en-CA" smtClean="0"/>
              <a:t>2020-05-01</a:t>
            </a:fld>
            <a:endParaRPr lang="en-CA"/>
          </a:p>
        </p:txBody>
      </p:sp>
      <p:sp>
        <p:nvSpPr>
          <p:cNvPr id="4" name="Footer Placeholder 3">
            <a:extLst>
              <a:ext uri="{FF2B5EF4-FFF2-40B4-BE49-F238E27FC236}">
                <a16:creationId xmlns:a16="http://schemas.microsoft.com/office/drawing/2014/main" id="{2863CFA9-12FC-4456-AAE0-F05CC53185B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9CAB0BA-B6F1-4341-89E7-671EBEFC77C6}"/>
              </a:ext>
            </a:extLst>
          </p:cNvPr>
          <p:cNvSpPr>
            <a:spLocks noGrp="1"/>
          </p:cNvSpPr>
          <p:nvPr>
            <p:ph type="sldNum" sz="quarter" idx="12"/>
          </p:nvPr>
        </p:nvSpPr>
        <p:spPr/>
        <p:txBody>
          <a:bodyPr/>
          <a:lstStyle/>
          <a:p>
            <a:fld id="{0EEB255A-51A6-4E88-9E14-F35CA7ECA00D}" type="slidenum">
              <a:rPr lang="en-CA" smtClean="0"/>
              <a:t>‹#›</a:t>
            </a:fld>
            <a:endParaRPr lang="en-CA"/>
          </a:p>
        </p:txBody>
      </p:sp>
    </p:spTree>
    <p:extLst>
      <p:ext uri="{BB962C8B-B14F-4D97-AF65-F5344CB8AC3E}">
        <p14:creationId xmlns:p14="http://schemas.microsoft.com/office/powerpoint/2010/main" val="1194677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36E149-A4DF-4625-BE5E-37753CD5F196}"/>
              </a:ext>
            </a:extLst>
          </p:cNvPr>
          <p:cNvSpPr>
            <a:spLocks noGrp="1"/>
          </p:cNvSpPr>
          <p:nvPr>
            <p:ph type="dt" sz="half" idx="10"/>
          </p:nvPr>
        </p:nvSpPr>
        <p:spPr/>
        <p:txBody>
          <a:bodyPr/>
          <a:lstStyle/>
          <a:p>
            <a:fld id="{ED6BB4A0-84AC-435A-856A-2E3AB92F2D4E}" type="datetimeFigureOut">
              <a:rPr lang="en-CA" smtClean="0"/>
              <a:t>2020-05-01</a:t>
            </a:fld>
            <a:endParaRPr lang="en-CA"/>
          </a:p>
        </p:txBody>
      </p:sp>
      <p:sp>
        <p:nvSpPr>
          <p:cNvPr id="3" name="Footer Placeholder 2">
            <a:extLst>
              <a:ext uri="{FF2B5EF4-FFF2-40B4-BE49-F238E27FC236}">
                <a16:creationId xmlns:a16="http://schemas.microsoft.com/office/drawing/2014/main" id="{56981019-3B11-4062-BAD1-5F2A70977D3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CB99F26F-E4B6-4D3F-803A-758FDE8D1F29}"/>
              </a:ext>
            </a:extLst>
          </p:cNvPr>
          <p:cNvSpPr>
            <a:spLocks noGrp="1"/>
          </p:cNvSpPr>
          <p:nvPr>
            <p:ph type="sldNum" sz="quarter" idx="12"/>
          </p:nvPr>
        </p:nvSpPr>
        <p:spPr/>
        <p:txBody>
          <a:bodyPr/>
          <a:lstStyle/>
          <a:p>
            <a:fld id="{0EEB255A-51A6-4E88-9E14-F35CA7ECA00D}" type="slidenum">
              <a:rPr lang="en-CA" smtClean="0"/>
              <a:t>‹#›</a:t>
            </a:fld>
            <a:endParaRPr lang="en-CA"/>
          </a:p>
        </p:txBody>
      </p:sp>
    </p:spTree>
    <p:extLst>
      <p:ext uri="{BB962C8B-B14F-4D97-AF65-F5344CB8AC3E}">
        <p14:creationId xmlns:p14="http://schemas.microsoft.com/office/powerpoint/2010/main" val="3820135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14B4-3675-4A6B-B6BC-337CA9147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E34BCCC-40CB-436A-9917-F0AA79652C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E3FCF9C-30C7-4E0E-9E3D-65EC3C8D45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6A98BC-E19F-4248-B1D0-D56DA3576A6F}"/>
              </a:ext>
            </a:extLst>
          </p:cNvPr>
          <p:cNvSpPr>
            <a:spLocks noGrp="1"/>
          </p:cNvSpPr>
          <p:nvPr>
            <p:ph type="dt" sz="half" idx="10"/>
          </p:nvPr>
        </p:nvSpPr>
        <p:spPr/>
        <p:txBody>
          <a:bodyPr/>
          <a:lstStyle/>
          <a:p>
            <a:fld id="{ED6BB4A0-84AC-435A-856A-2E3AB92F2D4E}" type="datetimeFigureOut">
              <a:rPr lang="en-CA" smtClean="0"/>
              <a:t>2020-05-01</a:t>
            </a:fld>
            <a:endParaRPr lang="en-CA"/>
          </a:p>
        </p:txBody>
      </p:sp>
      <p:sp>
        <p:nvSpPr>
          <p:cNvPr id="6" name="Footer Placeholder 5">
            <a:extLst>
              <a:ext uri="{FF2B5EF4-FFF2-40B4-BE49-F238E27FC236}">
                <a16:creationId xmlns:a16="http://schemas.microsoft.com/office/drawing/2014/main" id="{A105F4C7-BDFE-488A-BE7B-6FF91113E21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7B33896-690A-4DA0-93C8-E215485A2630}"/>
              </a:ext>
            </a:extLst>
          </p:cNvPr>
          <p:cNvSpPr>
            <a:spLocks noGrp="1"/>
          </p:cNvSpPr>
          <p:nvPr>
            <p:ph type="sldNum" sz="quarter" idx="12"/>
          </p:nvPr>
        </p:nvSpPr>
        <p:spPr/>
        <p:txBody>
          <a:bodyPr/>
          <a:lstStyle/>
          <a:p>
            <a:fld id="{0EEB255A-51A6-4E88-9E14-F35CA7ECA00D}" type="slidenum">
              <a:rPr lang="en-CA" smtClean="0"/>
              <a:t>‹#›</a:t>
            </a:fld>
            <a:endParaRPr lang="en-CA"/>
          </a:p>
        </p:txBody>
      </p:sp>
    </p:spTree>
    <p:extLst>
      <p:ext uri="{BB962C8B-B14F-4D97-AF65-F5344CB8AC3E}">
        <p14:creationId xmlns:p14="http://schemas.microsoft.com/office/powerpoint/2010/main" val="338485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B601-4C62-4E4A-9D98-1B19629A4B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ACD0BA4-EC08-4EB5-B252-79277032C4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9DB22B3-75FD-4D2F-AD13-C9896880F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C007B-C75E-47B3-8C43-53A303DF5646}"/>
              </a:ext>
            </a:extLst>
          </p:cNvPr>
          <p:cNvSpPr>
            <a:spLocks noGrp="1"/>
          </p:cNvSpPr>
          <p:nvPr>
            <p:ph type="dt" sz="half" idx="10"/>
          </p:nvPr>
        </p:nvSpPr>
        <p:spPr/>
        <p:txBody>
          <a:bodyPr/>
          <a:lstStyle/>
          <a:p>
            <a:fld id="{ED6BB4A0-84AC-435A-856A-2E3AB92F2D4E}" type="datetimeFigureOut">
              <a:rPr lang="en-CA" smtClean="0"/>
              <a:t>2020-05-01</a:t>
            </a:fld>
            <a:endParaRPr lang="en-CA"/>
          </a:p>
        </p:txBody>
      </p:sp>
      <p:sp>
        <p:nvSpPr>
          <p:cNvPr id="6" name="Footer Placeholder 5">
            <a:extLst>
              <a:ext uri="{FF2B5EF4-FFF2-40B4-BE49-F238E27FC236}">
                <a16:creationId xmlns:a16="http://schemas.microsoft.com/office/drawing/2014/main" id="{E0D3D7DC-08A7-4E6D-AC9B-52FC190E248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84611DC-15BF-48E1-BEC2-E1E677B30D2F}"/>
              </a:ext>
            </a:extLst>
          </p:cNvPr>
          <p:cNvSpPr>
            <a:spLocks noGrp="1"/>
          </p:cNvSpPr>
          <p:nvPr>
            <p:ph type="sldNum" sz="quarter" idx="12"/>
          </p:nvPr>
        </p:nvSpPr>
        <p:spPr/>
        <p:txBody>
          <a:bodyPr/>
          <a:lstStyle/>
          <a:p>
            <a:fld id="{0EEB255A-51A6-4E88-9E14-F35CA7ECA00D}" type="slidenum">
              <a:rPr lang="en-CA" smtClean="0"/>
              <a:t>‹#›</a:t>
            </a:fld>
            <a:endParaRPr lang="en-CA"/>
          </a:p>
        </p:txBody>
      </p:sp>
    </p:spTree>
    <p:extLst>
      <p:ext uri="{BB962C8B-B14F-4D97-AF65-F5344CB8AC3E}">
        <p14:creationId xmlns:p14="http://schemas.microsoft.com/office/powerpoint/2010/main" val="3052218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16B899-853D-4601-BBD5-C301BB65AB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8DC7BA4-5DE3-418D-8308-AD3E6FEF7B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10B084D-B496-4ACD-9876-09BB20037C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BB4A0-84AC-435A-856A-2E3AB92F2D4E}" type="datetimeFigureOut">
              <a:rPr lang="en-CA" smtClean="0"/>
              <a:t>2020-05-01</a:t>
            </a:fld>
            <a:endParaRPr lang="en-CA"/>
          </a:p>
        </p:txBody>
      </p:sp>
      <p:sp>
        <p:nvSpPr>
          <p:cNvPr id="5" name="Footer Placeholder 4">
            <a:extLst>
              <a:ext uri="{FF2B5EF4-FFF2-40B4-BE49-F238E27FC236}">
                <a16:creationId xmlns:a16="http://schemas.microsoft.com/office/drawing/2014/main" id="{07DDD8AC-2DB8-4D42-9C10-B8FEE2844E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75DCBF50-B0EF-41ED-9F22-18CAB37655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B255A-51A6-4E88-9E14-F35CA7ECA00D}" type="slidenum">
              <a:rPr lang="en-CA" smtClean="0"/>
              <a:t>‹#›</a:t>
            </a:fld>
            <a:endParaRPr lang="en-CA"/>
          </a:p>
        </p:txBody>
      </p:sp>
    </p:spTree>
    <p:extLst>
      <p:ext uri="{BB962C8B-B14F-4D97-AF65-F5344CB8AC3E}">
        <p14:creationId xmlns:p14="http://schemas.microsoft.com/office/powerpoint/2010/main" val="3462841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File:Canada-Flag.jp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entanylsafety.com/"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hyperlink" Target="https://ahtribune.com/world/americas/1629-canada-rcmp.html" TargetMode="External"/><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aportraitofcanada.ca/?p=3236"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en.wikipedia.org/wiki/Monarchy_of_Canada"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Peace_Tower_Ottawa_11_2011_3482.jpg"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s://it.wikipedia.org/wiki/CN_Tower" TargetMode="External"/><Relationship Id="rId7" Type="http://schemas.openxmlformats.org/officeDocument/2006/relationships/hyperlink" Target="https://commons.wikimedia.org/wiki/File:Peace_Tower_Ottawa_Canada.jpg" TargetMode="Externa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s://en.wikipedia.org/wiki/Olympic_Stadium_(Montreal)" TargetMode="External"/><Relationship Id="rId4" Type="http://schemas.openxmlformats.org/officeDocument/2006/relationships/image" Target="../media/image6.jpg"/><Relationship Id="rId9" Type="http://schemas.openxmlformats.org/officeDocument/2006/relationships/hyperlink" Target="https://flickr.com/photos/defenceimages/8554347817"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File:2009_queen_stamp.jpg" TargetMode="External"/><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hyperlink" Target="http://aliem.com/research-figures-demystified-bland-altman-plot" TargetMode="Externa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governmentofalberta/5815706525"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flag&#10;&#10;Description automatically generated">
            <a:extLst>
              <a:ext uri="{FF2B5EF4-FFF2-40B4-BE49-F238E27FC236}">
                <a16:creationId xmlns:a16="http://schemas.microsoft.com/office/drawing/2014/main" id="{C18A9A32-7496-4F3E-92E2-AA2026F6398D}"/>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672" r="5439"/>
          <a:stretch/>
        </p:blipFill>
        <p:spPr>
          <a:xfrm>
            <a:off x="20" y="1"/>
            <a:ext cx="12191980" cy="6857999"/>
          </a:xfrm>
          <a:prstGeom prst="rect">
            <a:avLst/>
          </a:prstGeom>
        </p:spPr>
      </p:pic>
      <p:sp>
        <p:nvSpPr>
          <p:cNvPr id="2" name="Title 1">
            <a:extLst>
              <a:ext uri="{FF2B5EF4-FFF2-40B4-BE49-F238E27FC236}">
                <a16:creationId xmlns:a16="http://schemas.microsoft.com/office/drawing/2014/main" id="{F57970BF-FFAA-4CC9-B057-1557DA5AFF60}"/>
              </a:ext>
            </a:extLst>
          </p:cNvPr>
          <p:cNvSpPr>
            <a:spLocks noGrp="1"/>
          </p:cNvSpPr>
          <p:nvPr>
            <p:ph type="ctrTitle"/>
          </p:nvPr>
        </p:nvSpPr>
        <p:spPr>
          <a:xfrm>
            <a:off x="1524000" y="1122362"/>
            <a:ext cx="9144000" cy="2900518"/>
          </a:xfrm>
        </p:spPr>
        <p:txBody>
          <a:bodyPr>
            <a:normAutofit/>
          </a:bodyPr>
          <a:lstStyle/>
          <a:p>
            <a:r>
              <a:rPr lang="fr-CA">
                <a:solidFill>
                  <a:srgbClr val="FFFFFF"/>
                </a:solidFill>
              </a:rPr>
              <a:t>D’autres symboles du Canada</a:t>
            </a:r>
            <a:endParaRPr lang="en-CA">
              <a:solidFill>
                <a:srgbClr val="FFFFFF"/>
              </a:solidFill>
            </a:endParaRPr>
          </a:p>
        </p:txBody>
      </p:sp>
      <p:sp>
        <p:nvSpPr>
          <p:cNvPr id="6" name="TextBox 5">
            <a:extLst>
              <a:ext uri="{FF2B5EF4-FFF2-40B4-BE49-F238E27FC236}">
                <a16:creationId xmlns:a16="http://schemas.microsoft.com/office/drawing/2014/main" id="{EE3F9930-3F48-46EB-A0C7-9A0261E58041}"/>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en.wikipedia.org/wiki/File:Canada-Flag.jpg">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CA" sz="700">
              <a:solidFill>
                <a:srgbClr val="FFFFFF"/>
              </a:solidFill>
            </a:endParaRPr>
          </a:p>
        </p:txBody>
      </p:sp>
    </p:spTree>
    <p:extLst>
      <p:ext uri="{BB962C8B-B14F-4D97-AF65-F5344CB8AC3E}">
        <p14:creationId xmlns:p14="http://schemas.microsoft.com/office/powerpoint/2010/main" val="390454442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6AD1DC-DD22-44D4-906E-16E395D70517}"/>
              </a:ext>
            </a:extLst>
          </p:cNvPr>
          <p:cNvSpPr>
            <a:spLocks noGrp="1"/>
          </p:cNvSpPr>
          <p:nvPr>
            <p:ph idx="1"/>
          </p:nvPr>
        </p:nvSpPr>
        <p:spPr>
          <a:xfrm>
            <a:off x="838200" y="1825625"/>
            <a:ext cx="4731327" cy="4351338"/>
          </a:xfrm>
        </p:spPr>
        <p:txBody>
          <a:bodyPr/>
          <a:lstStyle/>
          <a:p>
            <a:pPr marL="0" indent="0">
              <a:buNone/>
            </a:pPr>
            <a:r>
              <a:rPr lang="fr-FR" dirty="0"/>
              <a:t>EXERCICE : </a:t>
            </a:r>
          </a:p>
          <a:p>
            <a:pPr marL="0" indent="0">
              <a:buNone/>
            </a:pPr>
            <a:r>
              <a:rPr lang="fr-FR" dirty="0"/>
              <a:t>Ce bouquet est composé de toutes les fleurs emblèmes des provinces et des territoires du Canada. Avec l'aide de tes parents, cherchez la fleur emblème de notre province. </a:t>
            </a:r>
            <a:endParaRPr lang="en-CA" dirty="0"/>
          </a:p>
        </p:txBody>
      </p:sp>
      <p:pic>
        <p:nvPicPr>
          <p:cNvPr id="4" name="Picture 3">
            <a:extLst>
              <a:ext uri="{FF2B5EF4-FFF2-40B4-BE49-F238E27FC236}">
                <a16:creationId xmlns:a16="http://schemas.microsoft.com/office/drawing/2014/main" id="{98DCC006-8BB1-4B5A-99BA-4FBE22A66F41}"/>
              </a:ext>
            </a:extLst>
          </p:cNvPr>
          <p:cNvPicPr>
            <a:picLocks noChangeAspect="1"/>
          </p:cNvPicPr>
          <p:nvPr/>
        </p:nvPicPr>
        <p:blipFill>
          <a:blip r:embed="rId2"/>
          <a:stretch>
            <a:fillRect/>
          </a:stretch>
        </p:blipFill>
        <p:spPr>
          <a:xfrm>
            <a:off x="5660320" y="355424"/>
            <a:ext cx="6270621" cy="5334176"/>
          </a:xfrm>
          <a:prstGeom prst="rect">
            <a:avLst/>
          </a:prstGeom>
        </p:spPr>
      </p:pic>
    </p:spTree>
    <p:extLst>
      <p:ext uri="{BB962C8B-B14F-4D97-AF65-F5344CB8AC3E}">
        <p14:creationId xmlns:p14="http://schemas.microsoft.com/office/powerpoint/2010/main" val="2538432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72090-10B0-477A-94A5-EBB741F113EC}"/>
              </a:ext>
            </a:extLst>
          </p:cNvPr>
          <p:cNvSpPr>
            <a:spLocks noGrp="1"/>
          </p:cNvSpPr>
          <p:nvPr>
            <p:ph type="title"/>
          </p:nvPr>
        </p:nvSpPr>
        <p:spPr>
          <a:xfrm>
            <a:off x="838200" y="365125"/>
            <a:ext cx="2436446" cy="5457337"/>
          </a:xfrm>
        </p:spPr>
        <p:txBody>
          <a:bodyPr>
            <a:normAutofit/>
          </a:bodyPr>
          <a:lstStyle/>
          <a:p>
            <a:r>
              <a:rPr lang="fr-FR" sz="2800" b="1" dirty="0"/>
              <a:t>EXERCICE: Avec l’aide de tes parents, reliez chaque province ou territoire à sa fleur emblème. Trouve des photos des fleurs qui manquent.</a:t>
            </a:r>
            <a:endParaRPr lang="en-CA" sz="2800" b="1" dirty="0"/>
          </a:p>
        </p:txBody>
      </p:sp>
      <p:pic>
        <p:nvPicPr>
          <p:cNvPr id="4" name="Picture 3">
            <a:extLst>
              <a:ext uri="{FF2B5EF4-FFF2-40B4-BE49-F238E27FC236}">
                <a16:creationId xmlns:a16="http://schemas.microsoft.com/office/drawing/2014/main" id="{5F4602EF-D412-4797-93A0-2528FCD859F1}"/>
              </a:ext>
            </a:extLst>
          </p:cNvPr>
          <p:cNvPicPr>
            <a:picLocks noChangeAspect="1"/>
          </p:cNvPicPr>
          <p:nvPr/>
        </p:nvPicPr>
        <p:blipFill>
          <a:blip r:embed="rId2"/>
          <a:stretch>
            <a:fillRect/>
          </a:stretch>
        </p:blipFill>
        <p:spPr>
          <a:xfrm>
            <a:off x="4579685" y="144766"/>
            <a:ext cx="5611577" cy="6514810"/>
          </a:xfrm>
          <a:prstGeom prst="rect">
            <a:avLst/>
          </a:prstGeom>
        </p:spPr>
      </p:pic>
    </p:spTree>
    <p:extLst>
      <p:ext uri="{BB962C8B-B14F-4D97-AF65-F5344CB8AC3E}">
        <p14:creationId xmlns:p14="http://schemas.microsoft.com/office/powerpoint/2010/main" val="283450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48B1405-E69A-44D5-BBE2-19FCAB7366A3}"/>
              </a:ext>
            </a:extLst>
          </p:cNvPr>
          <p:cNvSpPr>
            <a:spLocks noGrp="1"/>
          </p:cNvSpPr>
          <p:nvPr>
            <p:ph idx="1"/>
          </p:nvPr>
        </p:nvSpPr>
        <p:spPr>
          <a:xfrm>
            <a:off x="361461" y="325072"/>
            <a:ext cx="3569677" cy="5466128"/>
          </a:xfrm>
        </p:spPr>
        <p:txBody>
          <a:bodyPr>
            <a:normAutofit fontScale="92500"/>
          </a:bodyPr>
          <a:lstStyle/>
          <a:p>
            <a:pPr marL="0" indent="0">
              <a:buNone/>
            </a:pPr>
            <a:r>
              <a:rPr lang="fr-FR" dirty="0"/>
              <a:t>EXERCICE</a:t>
            </a:r>
          </a:p>
          <a:p>
            <a:pPr marL="0" indent="0">
              <a:buNone/>
            </a:pPr>
            <a:r>
              <a:rPr lang="fr-FR" dirty="0"/>
              <a:t>Les drapeaux nous racontent l’histoire et les particularités du pays, de la province ou du territoire. Dites à quelles provinces ou quels territoires appartiennent ces drapeaux. </a:t>
            </a:r>
          </a:p>
          <a:p>
            <a:pPr marL="0" indent="0">
              <a:buNone/>
            </a:pPr>
            <a:endParaRPr lang="fr-FR" dirty="0"/>
          </a:p>
          <a:p>
            <a:pPr marL="0" indent="0">
              <a:buNone/>
            </a:pPr>
            <a:endParaRPr lang="fr-FR" dirty="0"/>
          </a:p>
          <a:p>
            <a:pPr marL="0" indent="0">
              <a:buNone/>
            </a:pPr>
            <a:r>
              <a:rPr lang="fr-FR" dirty="0"/>
              <a:t>   </a:t>
            </a:r>
          </a:p>
          <a:p>
            <a:pPr marL="0" indent="0">
              <a:buNone/>
            </a:pPr>
            <a:r>
              <a:rPr lang="fr-FR" dirty="0"/>
              <a:t>     </a:t>
            </a:r>
            <a:endParaRPr lang="en-CA" dirty="0"/>
          </a:p>
        </p:txBody>
      </p:sp>
      <p:pic>
        <p:nvPicPr>
          <p:cNvPr id="7" name="Picture 6">
            <a:extLst>
              <a:ext uri="{FF2B5EF4-FFF2-40B4-BE49-F238E27FC236}">
                <a16:creationId xmlns:a16="http://schemas.microsoft.com/office/drawing/2014/main" id="{6EBE3115-0686-4299-B915-D8A8B9D88CE8}"/>
              </a:ext>
            </a:extLst>
          </p:cNvPr>
          <p:cNvPicPr>
            <a:picLocks noChangeAspect="1"/>
          </p:cNvPicPr>
          <p:nvPr/>
        </p:nvPicPr>
        <p:blipFill>
          <a:blip r:embed="rId2"/>
          <a:stretch>
            <a:fillRect/>
          </a:stretch>
        </p:blipFill>
        <p:spPr>
          <a:xfrm>
            <a:off x="4243877" y="325071"/>
            <a:ext cx="7586662" cy="6272373"/>
          </a:xfrm>
          <a:prstGeom prst="rect">
            <a:avLst/>
          </a:prstGeom>
        </p:spPr>
      </p:pic>
      <p:pic>
        <p:nvPicPr>
          <p:cNvPr id="8" name="Picture 7">
            <a:extLst>
              <a:ext uri="{FF2B5EF4-FFF2-40B4-BE49-F238E27FC236}">
                <a16:creationId xmlns:a16="http://schemas.microsoft.com/office/drawing/2014/main" id="{536942B2-0A28-4185-B097-B0AEE5113672}"/>
              </a:ext>
            </a:extLst>
          </p:cNvPr>
          <p:cNvPicPr>
            <a:picLocks noChangeAspect="1"/>
          </p:cNvPicPr>
          <p:nvPr/>
        </p:nvPicPr>
        <p:blipFill>
          <a:blip r:embed="rId3"/>
          <a:stretch>
            <a:fillRect/>
          </a:stretch>
        </p:blipFill>
        <p:spPr>
          <a:xfrm>
            <a:off x="936870" y="4029075"/>
            <a:ext cx="2124075" cy="1085850"/>
          </a:xfrm>
          <a:prstGeom prst="rect">
            <a:avLst/>
          </a:prstGeom>
        </p:spPr>
      </p:pic>
    </p:spTree>
    <p:extLst>
      <p:ext uri="{BB962C8B-B14F-4D97-AF65-F5344CB8AC3E}">
        <p14:creationId xmlns:p14="http://schemas.microsoft.com/office/powerpoint/2010/main" val="3968362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90E62-9737-4F36-9D8E-FACC3036B11C}"/>
              </a:ext>
            </a:extLst>
          </p:cNvPr>
          <p:cNvSpPr>
            <a:spLocks noGrp="1"/>
          </p:cNvSpPr>
          <p:nvPr>
            <p:ph type="title"/>
          </p:nvPr>
        </p:nvSpPr>
        <p:spPr>
          <a:xfrm>
            <a:off x="838200" y="365126"/>
            <a:ext cx="3733800" cy="873740"/>
          </a:xfrm>
        </p:spPr>
        <p:txBody>
          <a:bodyPr>
            <a:normAutofit/>
          </a:bodyPr>
          <a:lstStyle/>
          <a:p>
            <a:r>
              <a:rPr lang="en-CA" sz="2800" b="1" dirty="0"/>
              <a:t>6) La «Police Montée»</a:t>
            </a:r>
          </a:p>
        </p:txBody>
      </p:sp>
      <p:sp>
        <p:nvSpPr>
          <p:cNvPr id="3" name="Content Placeholder 2">
            <a:extLst>
              <a:ext uri="{FF2B5EF4-FFF2-40B4-BE49-F238E27FC236}">
                <a16:creationId xmlns:a16="http://schemas.microsoft.com/office/drawing/2014/main" id="{9C150F5E-1AFA-4346-88B3-109C31DE596A}"/>
              </a:ext>
            </a:extLst>
          </p:cNvPr>
          <p:cNvSpPr>
            <a:spLocks noGrp="1"/>
          </p:cNvSpPr>
          <p:nvPr>
            <p:ph idx="1"/>
          </p:nvPr>
        </p:nvSpPr>
        <p:spPr>
          <a:xfrm>
            <a:off x="543231" y="1238866"/>
            <a:ext cx="5680587" cy="2851353"/>
          </a:xfrm>
        </p:spPr>
        <p:txBody>
          <a:bodyPr>
            <a:normAutofit/>
          </a:bodyPr>
          <a:lstStyle/>
          <a:p>
            <a:pPr marL="0" indent="0">
              <a:buNone/>
            </a:pPr>
            <a:r>
              <a:rPr lang="fr-FR" sz="2400" dirty="0"/>
              <a:t>      La Police Montée a été créée en 1873 dans le nord-ouest du Canada pour faire appliquer les lois. Les policiers surveillaient à cheval les forêts et la campagne. En 1920, la Police Montée est devenue la Gendarmerie Royale du Canada (la G.R.C.).</a:t>
            </a:r>
            <a:endParaRPr lang="en-CA" sz="2400" dirty="0"/>
          </a:p>
        </p:txBody>
      </p:sp>
      <p:pic>
        <p:nvPicPr>
          <p:cNvPr id="5" name="Picture 4" descr="A picture containing clock, drawing&#10;&#10;Description automatically generated">
            <a:extLst>
              <a:ext uri="{FF2B5EF4-FFF2-40B4-BE49-F238E27FC236}">
                <a16:creationId xmlns:a16="http://schemas.microsoft.com/office/drawing/2014/main" id="{D9DAFD0A-2B7D-4A3D-A40C-DA37B43AE7E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70269" y="4476134"/>
            <a:ext cx="3810000" cy="1905000"/>
          </a:xfrm>
          <a:prstGeom prst="rect">
            <a:avLst/>
          </a:prstGeom>
        </p:spPr>
      </p:pic>
      <p:pic>
        <p:nvPicPr>
          <p:cNvPr id="7" name="Picture 6">
            <a:extLst>
              <a:ext uri="{FF2B5EF4-FFF2-40B4-BE49-F238E27FC236}">
                <a16:creationId xmlns:a16="http://schemas.microsoft.com/office/drawing/2014/main" id="{071BC066-E876-4907-A7A6-0D0BAA2DBFC6}"/>
              </a:ext>
            </a:extLst>
          </p:cNvPr>
          <p:cNvPicPr>
            <a:picLocks noChangeAspect="1"/>
          </p:cNvPicPr>
          <p:nvPr/>
        </p:nvPicPr>
        <p:blipFill>
          <a:blip r:embed="rId4"/>
          <a:stretch>
            <a:fillRect/>
          </a:stretch>
        </p:blipFill>
        <p:spPr>
          <a:xfrm>
            <a:off x="7620000" y="293431"/>
            <a:ext cx="3733800" cy="6087703"/>
          </a:xfrm>
          <a:prstGeom prst="rect">
            <a:avLst/>
          </a:prstGeom>
        </p:spPr>
      </p:pic>
    </p:spTree>
    <p:extLst>
      <p:ext uri="{BB962C8B-B14F-4D97-AF65-F5344CB8AC3E}">
        <p14:creationId xmlns:p14="http://schemas.microsoft.com/office/powerpoint/2010/main" val="2803054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a red hat on top of a flag&#10;&#10;Description automatically generated">
            <a:extLst>
              <a:ext uri="{FF2B5EF4-FFF2-40B4-BE49-F238E27FC236}">
                <a16:creationId xmlns:a16="http://schemas.microsoft.com/office/drawing/2014/main" id="{8BC461AA-3A47-4605-8CDA-625E95C56F0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522" r="6338" b="-1"/>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13" name="Freeform: Shape 12">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8EBEFEA-F2CC-440E-8F94-ADA3090B9771}"/>
              </a:ext>
            </a:extLst>
          </p:cNvPr>
          <p:cNvSpPr>
            <a:spLocks noGrp="1"/>
          </p:cNvSpPr>
          <p:nvPr>
            <p:ph idx="1"/>
          </p:nvPr>
        </p:nvSpPr>
        <p:spPr>
          <a:xfrm>
            <a:off x="374904" y="2522949"/>
            <a:ext cx="5065776" cy="3402363"/>
          </a:xfrm>
        </p:spPr>
        <p:txBody>
          <a:bodyPr anchor="t">
            <a:normAutofit/>
          </a:bodyPr>
          <a:lstStyle/>
          <a:p>
            <a:pPr marL="0" indent="0">
              <a:buNone/>
            </a:pPr>
            <a:r>
              <a:rPr lang="fr-FR" sz="2000"/>
              <a:t>EXERCICE </a:t>
            </a:r>
          </a:p>
          <a:p>
            <a:pPr marL="0" indent="0">
              <a:buNone/>
            </a:pPr>
            <a:r>
              <a:rPr lang="fr-FR" sz="2000"/>
              <a:t>Quel est le rôle de la «Police Montée» ? </a:t>
            </a:r>
          </a:p>
          <a:p>
            <a:pPr marL="0" indent="0">
              <a:buNone/>
            </a:pPr>
            <a:r>
              <a:rPr lang="fr-FR" sz="2000"/>
              <a:t>o Faire des courses à cheval </a:t>
            </a:r>
          </a:p>
          <a:p>
            <a:pPr marL="0" indent="0">
              <a:buNone/>
            </a:pPr>
            <a:r>
              <a:rPr lang="fr-FR" sz="2000"/>
              <a:t>o Faire respecter les lois </a:t>
            </a:r>
          </a:p>
          <a:p>
            <a:pPr marL="0" indent="0">
              <a:buNone/>
            </a:pPr>
            <a:r>
              <a:rPr lang="fr-FR" sz="2000"/>
              <a:t>o Couper les arbres dans les forêts </a:t>
            </a:r>
          </a:p>
          <a:p>
            <a:pPr marL="0" indent="0">
              <a:buNone/>
            </a:pPr>
            <a:r>
              <a:rPr lang="fr-FR" sz="2000"/>
              <a:t>Comment s’appelle aujourd’hui la «Police Montée»? </a:t>
            </a:r>
          </a:p>
          <a:p>
            <a:pPr marL="0" indent="0">
              <a:buNone/>
            </a:pPr>
            <a:r>
              <a:rPr lang="fr-FR" sz="2000"/>
              <a:t>______________________________________</a:t>
            </a:r>
            <a:endParaRPr lang="en-CA" sz="2000"/>
          </a:p>
        </p:txBody>
      </p:sp>
      <p:sp>
        <p:nvSpPr>
          <p:cNvPr id="6" name="TextBox 5">
            <a:extLst>
              <a:ext uri="{FF2B5EF4-FFF2-40B4-BE49-F238E27FC236}">
                <a16:creationId xmlns:a16="http://schemas.microsoft.com/office/drawing/2014/main" id="{E5972C2F-8179-452A-863F-D9D214CBB55D}"/>
              </a:ext>
            </a:extLst>
          </p:cNvPr>
          <p:cNvSpPr txBox="1"/>
          <p:nvPr/>
        </p:nvSpPr>
        <p:spPr>
          <a:xfrm>
            <a:off x="9763130" y="6657945"/>
            <a:ext cx="2428870"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ahtribune.com/world/americas/1629-canada-rcmp.html">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CA" sz="700">
              <a:solidFill>
                <a:srgbClr val="FFFFFF"/>
              </a:solidFill>
            </a:endParaRPr>
          </a:p>
        </p:txBody>
      </p:sp>
    </p:spTree>
    <p:extLst>
      <p:ext uri="{BB962C8B-B14F-4D97-AF65-F5344CB8AC3E}">
        <p14:creationId xmlns:p14="http://schemas.microsoft.com/office/powerpoint/2010/main" val="1623429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36BB3C5-822B-45E1-A81E-5CC3176C6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large clock tower towering over a city&#10;&#10;Description automatically generated">
            <a:extLst>
              <a:ext uri="{FF2B5EF4-FFF2-40B4-BE49-F238E27FC236}">
                <a16:creationId xmlns:a16="http://schemas.microsoft.com/office/drawing/2014/main" id="{94C0B188-04B3-4883-A299-83D1A919D56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1132" r="2" b="2"/>
          <a:stretch/>
        </p:blipFill>
        <p:spPr>
          <a:xfrm>
            <a:off x="579264" y="365141"/>
            <a:ext cx="6288262" cy="3063875"/>
          </a:xfrm>
          <a:prstGeom prst="rect">
            <a:avLst/>
          </a:prstGeom>
        </p:spPr>
      </p:pic>
      <p:sp useBgFill="1">
        <p:nvSpPr>
          <p:cNvPr id="29" name="Rectangle 28">
            <a:extLst>
              <a:ext uri="{FF2B5EF4-FFF2-40B4-BE49-F238E27FC236}">
                <a16:creationId xmlns:a16="http://schemas.microsoft.com/office/drawing/2014/main" id="{FB39ECA9-4CDE-4883-98E8-287E905E9F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63" y="3630934"/>
            <a:ext cx="6288261" cy="2546028"/>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A67483D0-BAEB-4927-88AD-76F5DA846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494" y="45657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32">
            <a:extLst>
              <a:ext uri="{FF2B5EF4-FFF2-40B4-BE49-F238E27FC236}">
                <a16:creationId xmlns:a16="http://schemas.microsoft.com/office/drawing/2014/main" id="{0DBB7B12-4298-4CFB-B539-44A91C930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4346" y="489305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F3BDB37-FCC5-4118-BBF3-E029E6A2A6B0}"/>
              </a:ext>
            </a:extLst>
          </p:cNvPr>
          <p:cNvSpPr>
            <a:spLocks noGrp="1"/>
          </p:cNvSpPr>
          <p:nvPr>
            <p:ph idx="1"/>
          </p:nvPr>
        </p:nvSpPr>
        <p:spPr>
          <a:xfrm>
            <a:off x="707279" y="3609447"/>
            <a:ext cx="3315810" cy="2105025"/>
          </a:xfrm>
        </p:spPr>
        <p:txBody>
          <a:bodyPr anchor="ctr">
            <a:normAutofit/>
          </a:bodyPr>
          <a:lstStyle/>
          <a:p>
            <a:pPr marL="0" indent="0">
              <a:buNone/>
            </a:pPr>
            <a:r>
              <a:rPr lang="fr-FR" sz="1700" dirty="0"/>
              <a:t>V- D’autres symboles du Canada</a:t>
            </a:r>
          </a:p>
          <a:p>
            <a:pPr marL="0" indent="0">
              <a:buNone/>
            </a:pPr>
            <a:r>
              <a:rPr lang="fr-FR" sz="1700" dirty="0"/>
              <a:t>Mots clés: Le parlement </a:t>
            </a:r>
          </a:p>
          <a:p>
            <a:pPr marL="0" indent="0">
              <a:buNone/>
            </a:pPr>
            <a:r>
              <a:rPr lang="fr-FR" sz="1700" dirty="0"/>
              <a:t>                   La paix </a:t>
            </a:r>
          </a:p>
          <a:p>
            <a:pPr marL="0" indent="0">
              <a:buNone/>
            </a:pPr>
            <a:r>
              <a:rPr lang="fr-FR" sz="1700" dirty="0"/>
              <a:t>                   La tour </a:t>
            </a:r>
          </a:p>
          <a:p>
            <a:pPr marL="0" indent="0">
              <a:buNone/>
            </a:pPr>
            <a:r>
              <a:rPr lang="fr-FR" sz="1700" dirty="0"/>
              <a:t>                   La Reine </a:t>
            </a:r>
            <a:endParaRPr lang="en-CA" sz="1700" dirty="0"/>
          </a:p>
        </p:txBody>
      </p:sp>
      <p:pic>
        <p:nvPicPr>
          <p:cNvPr id="8" name="Picture 7" descr="A person posing for the camera&#10;&#10;Description automatically generated">
            <a:extLst>
              <a:ext uri="{FF2B5EF4-FFF2-40B4-BE49-F238E27FC236}">
                <a16:creationId xmlns:a16="http://schemas.microsoft.com/office/drawing/2014/main" id="{F0F15496-25DA-4166-AED0-ACE3AEB1D4FF}"/>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1" b="1469"/>
          <a:stretch/>
        </p:blipFill>
        <p:spPr>
          <a:xfrm>
            <a:off x="7048500" y="365109"/>
            <a:ext cx="4621006" cy="5811838"/>
          </a:xfrm>
          <a:prstGeom prst="rect">
            <a:avLst/>
          </a:prstGeom>
        </p:spPr>
      </p:pic>
    </p:spTree>
    <p:extLst>
      <p:ext uri="{BB962C8B-B14F-4D97-AF65-F5344CB8AC3E}">
        <p14:creationId xmlns:p14="http://schemas.microsoft.com/office/powerpoint/2010/main" val="2321299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77D2716-D2EC-4850-A93A-4F8E878E0B36}"/>
              </a:ext>
            </a:extLst>
          </p:cNvPr>
          <p:cNvSpPr>
            <a:spLocks noGrp="1"/>
          </p:cNvSpPr>
          <p:nvPr>
            <p:ph idx="1"/>
          </p:nvPr>
        </p:nvSpPr>
        <p:spPr>
          <a:xfrm>
            <a:off x="615458" y="3355848"/>
            <a:ext cx="6268770" cy="2825496"/>
          </a:xfrm>
        </p:spPr>
        <p:txBody>
          <a:bodyPr>
            <a:normAutofit/>
          </a:bodyPr>
          <a:lstStyle/>
          <a:p>
            <a:pPr marL="514350" indent="-514350">
              <a:buAutoNum type="arabicParenR"/>
            </a:pPr>
            <a:r>
              <a:rPr lang="fr-FR" sz="2200"/>
              <a:t>La Tour de la Paix </a:t>
            </a:r>
          </a:p>
          <a:p>
            <a:pPr marL="0" indent="0">
              <a:buNone/>
            </a:pPr>
            <a:r>
              <a:rPr lang="fr-FR" sz="2200"/>
              <a:t>	Au centre du parlement canadien, à Ottawa, se dresse la Tour de la Paix. Elle est ainsi nommée en hommage aux milliers de Canadiens qui ont sacrifié leur vie pour leur pays durant la Première Guerre mondiale. Aussi, le Canada envoie souvent des soldats pour maintenir la paix dans les pays en difficulté. On appelle ces soldats les Casques Bleus. </a:t>
            </a:r>
            <a:endParaRPr lang="en-CA" sz="2200"/>
          </a:p>
        </p:txBody>
      </p:sp>
      <p:pic>
        <p:nvPicPr>
          <p:cNvPr id="8" name="Picture 7" descr="A large stone building with a clock tower&#10;&#10;Description automatically generated">
            <a:extLst>
              <a:ext uri="{FF2B5EF4-FFF2-40B4-BE49-F238E27FC236}">
                <a16:creationId xmlns:a16="http://schemas.microsoft.com/office/drawing/2014/main" id="{74E67AF7-AA2D-4912-ABA3-1B171E69A2C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23"/>
          <a:stretch/>
        </p:blipFill>
        <p:spPr>
          <a:xfrm>
            <a:off x="7684006" y="10"/>
            <a:ext cx="4507993" cy="6857990"/>
          </a:xfrm>
          <a:prstGeom prst="rect">
            <a:avLst/>
          </a:prstGeom>
        </p:spPr>
      </p:pic>
    </p:spTree>
    <p:extLst>
      <p:ext uri="{BB962C8B-B14F-4D97-AF65-F5344CB8AC3E}">
        <p14:creationId xmlns:p14="http://schemas.microsoft.com/office/powerpoint/2010/main" val="2624722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132B26-C1EA-4688-ABB5-2E7CDC900659}"/>
              </a:ext>
            </a:extLst>
          </p:cNvPr>
          <p:cNvSpPr>
            <a:spLocks noGrp="1"/>
          </p:cNvSpPr>
          <p:nvPr>
            <p:ph idx="1"/>
          </p:nvPr>
        </p:nvSpPr>
        <p:spPr>
          <a:xfrm>
            <a:off x="838200" y="462844"/>
            <a:ext cx="10515600" cy="5904089"/>
          </a:xfrm>
        </p:spPr>
        <p:txBody>
          <a:bodyPr>
            <a:noAutofit/>
          </a:bodyPr>
          <a:lstStyle/>
          <a:p>
            <a:pPr marL="0" indent="0">
              <a:buNone/>
            </a:pPr>
            <a:r>
              <a:rPr lang="fr-FR" sz="1600" dirty="0"/>
              <a:t>EXERCICE </a:t>
            </a:r>
          </a:p>
          <a:p>
            <a:pPr marL="0" indent="0">
              <a:buNone/>
            </a:pPr>
            <a:r>
              <a:rPr lang="fr-FR" sz="1600" dirty="0"/>
              <a:t>Pouvez-vous donner le nom de ces trois tours canadiennes ? </a:t>
            </a:r>
          </a:p>
          <a:p>
            <a:pPr marL="0" indent="0">
              <a:buNone/>
            </a:pPr>
            <a:r>
              <a:rPr lang="fr-FR" sz="1600" dirty="0"/>
              <a:t>1 -______________ 2 -______________ 3 -______________</a:t>
            </a:r>
          </a:p>
          <a:p>
            <a:pPr marL="0" indent="0">
              <a:buNone/>
            </a:pPr>
            <a:r>
              <a:rPr lang="en-CA" sz="1600" dirty="0"/>
              <a:t>1.                                           2.                                                  3.</a:t>
            </a:r>
          </a:p>
          <a:p>
            <a:pPr marL="0" indent="0">
              <a:buNone/>
            </a:pPr>
            <a:endParaRPr lang="en-CA" sz="1600" dirty="0"/>
          </a:p>
          <a:p>
            <a:pPr marL="0" indent="0">
              <a:buNone/>
            </a:pPr>
            <a:endParaRPr lang="en-CA" sz="1600" dirty="0"/>
          </a:p>
          <a:p>
            <a:pPr marL="0" indent="0">
              <a:buNone/>
            </a:pPr>
            <a:endParaRPr lang="en-CA" sz="1600" dirty="0"/>
          </a:p>
          <a:p>
            <a:pPr marL="0" indent="0">
              <a:buNone/>
            </a:pPr>
            <a:endParaRPr lang="en-CA" sz="1600" dirty="0"/>
          </a:p>
          <a:p>
            <a:pPr marL="0" indent="0">
              <a:buNone/>
            </a:pPr>
            <a:endParaRPr lang="fr-FR" sz="1600" dirty="0"/>
          </a:p>
          <a:p>
            <a:pPr marL="0" indent="0">
              <a:buNone/>
            </a:pPr>
            <a:endParaRPr lang="fr-FR" sz="1600" dirty="0"/>
          </a:p>
          <a:p>
            <a:pPr marL="0" indent="0">
              <a:buNone/>
            </a:pPr>
            <a:r>
              <a:rPr lang="fr-FR" sz="1600" dirty="0"/>
              <a:t>Savez-vous dans quelles villes du Canada se trouvent ces trois tours ? </a:t>
            </a:r>
          </a:p>
          <a:p>
            <a:pPr marL="0" indent="0">
              <a:buNone/>
            </a:pPr>
            <a:r>
              <a:rPr lang="fr-FR" sz="1600" dirty="0"/>
              <a:t>Image 1 : _________________________________ </a:t>
            </a:r>
          </a:p>
          <a:p>
            <a:pPr marL="0" indent="0">
              <a:buNone/>
            </a:pPr>
            <a:r>
              <a:rPr lang="fr-FR" sz="1600" dirty="0"/>
              <a:t>Image 2 : _________________________________ </a:t>
            </a:r>
          </a:p>
          <a:p>
            <a:pPr marL="0" indent="0">
              <a:buNone/>
            </a:pPr>
            <a:r>
              <a:rPr lang="fr-FR" sz="1600" dirty="0"/>
              <a:t>Image 3 : _________________________________ </a:t>
            </a:r>
          </a:p>
          <a:p>
            <a:pPr marL="0" indent="0">
              <a:buNone/>
            </a:pPr>
            <a:r>
              <a:rPr lang="fr-FR" sz="1600" dirty="0"/>
              <a:t>Comment appelle-t-on les soldats de la paix ?   _______________________</a:t>
            </a:r>
            <a:endParaRPr lang="en-CA" sz="1600" dirty="0"/>
          </a:p>
        </p:txBody>
      </p:sp>
      <p:pic>
        <p:nvPicPr>
          <p:cNvPr id="5" name="Picture 4" descr="A group of people standing in front of a crowd&#10;&#10;Description automatically generated">
            <a:extLst>
              <a:ext uri="{FF2B5EF4-FFF2-40B4-BE49-F238E27FC236}">
                <a16:creationId xmlns:a16="http://schemas.microsoft.com/office/drawing/2014/main" id="{A4DE915E-D7CD-4BFD-8CE2-E3DDF55DD8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64913" y="1552221"/>
            <a:ext cx="1169476" cy="1862667"/>
          </a:xfrm>
          <a:prstGeom prst="rect">
            <a:avLst/>
          </a:prstGeom>
        </p:spPr>
      </p:pic>
      <p:pic>
        <p:nvPicPr>
          <p:cNvPr id="8" name="Picture 7" descr="A large white building&#10;&#10;Description automatically generated">
            <a:extLst>
              <a:ext uri="{FF2B5EF4-FFF2-40B4-BE49-F238E27FC236}">
                <a16:creationId xmlns:a16="http://schemas.microsoft.com/office/drawing/2014/main" id="{5A757511-B2E6-42D7-AA42-1E702221399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349977" y="1557867"/>
            <a:ext cx="1696156" cy="2077156"/>
          </a:xfrm>
          <a:prstGeom prst="rect">
            <a:avLst/>
          </a:prstGeom>
        </p:spPr>
      </p:pic>
      <p:pic>
        <p:nvPicPr>
          <p:cNvPr id="11" name="Picture 10" descr="A large tall tower with a clock at the top of a building&#10;&#10;Description automatically generated">
            <a:extLst>
              <a:ext uri="{FF2B5EF4-FFF2-40B4-BE49-F238E27FC236}">
                <a16:creationId xmlns:a16="http://schemas.microsoft.com/office/drawing/2014/main" id="{41F67F7B-B6AE-4B74-B03C-68F1C945AAA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258533" y="1557867"/>
            <a:ext cx="1456445" cy="2201334"/>
          </a:xfrm>
          <a:prstGeom prst="rect">
            <a:avLst/>
          </a:prstGeom>
        </p:spPr>
      </p:pic>
      <p:pic>
        <p:nvPicPr>
          <p:cNvPr id="14" name="Picture 13" descr="A person wearing a military uniform&#10;&#10;Description automatically generated">
            <a:extLst>
              <a:ext uri="{FF2B5EF4-FFF2-40B4-BE49-F238E27FC236}">
                <a16:creationId xmlns:a16="http://schemas.microsoft.com/office/drawing/2014/main" id="{7998C24A-3F60-4EBA-A5B3-1BA5E28BFFB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127999" y="4133850"/>
            <a:ext cx="2540001" cy="2436283"/>
          </a:xfrm>
          <a:prstGeom prst="rect">
            <a:avLst/>
          </a:prstGeom>
        </p:spPr>
      </p:pic>
    </p:spTree>
    <p:extLst>
      <p:ext uri="{BB962C8B-B14F-4D97-AF65-F5344CB8AC3E}">
        <p14:creationId xmlns:p14="http://schemas.microsoft.com/office/powerpoint/2010/main" val="3435043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4F2FC05-7D27-410F-BDA9-ADF483136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3" y="633619"/>
            <a:ext cx="5457817"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31">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6" y="2185416"/>
            <a:ext cx="4446484"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90721C1-5103-4CDC-8C1E-0DEF180E33F3}"/>
              </a:ext>
            </a:extLst>
          </p:cNvPr>
          <p:cNvSpPr>
            <a:spLocks noGrp="1"/>
          </p:cNvSpPr>
          <p:nvPr>
            <p:ph idx="1"/>
          </p:nvPr>
        </p:nvSpPr>
        <p:spPr>
          <a:xfrm>
            <a:off x="841246" y="2368296"/>
            <a:ext cx="4607052" cy="3502152"/>
          </a:xfrm>
        </p:spPr>
        <p:txBody>
          <a:bodyPr>
            <a:normAutofit/>
          </a:bodyPr>
          <a:lstStyle/>
          <a:p>
            <a:pPr marL="0" indent="0">
              <a:buNone/>
            </a:pPr>
            <a:r>
              <a:rPr lang="fr-FR" sz="1800"/>
              <a:t>2) La Reine Elizabeth II </a:t>
            </a:r>
          </a:p>
          <a:p>
            <a:pPr marL="0" indent="0">
              <a:buNone/>
            </a:pPr>
            <a:r>
              <a:rPr lang="fr-FR" sz="1800"/>
              <a:t>	Elizabeth II, la Reine du Royaume-Uni, est aussi la Reine du Canada. Elle est le chef officiel de l’État canadien. Son portrait est sur toutes les pièces de monnaies canadiennes, sur le billet de 20 dollars (20 $) et sur les timbres de Postes-Canada. </a:t>
            </a:r>
            <a:endParaRPr lang="en-CA" sz="1800"/>
          </a:p>
        </p:txBody>
      </p:sp>
      <p:pic>
        <p:nvPicPr>
          <p:cNvPr id="15" name="Picture 14" descr="A close up of a womans face&#10;&#10;Description automatically generated">
            <a:extLst>
              <a:ext uri="{FF2B5EF4-FFF2-40B4-BE49-F238E27FC236}">
                <a16:creationId xmlns:a16="http://schemas.microsoft.com/office/drawing/2014/main" id="{7A162D5B-B6FF-43D8-932F-C015B7FDDD5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3272" r="1" b="28964"/>
          <a:stretch/>
        </p:blipFill>
        <p:spPr>
          <a:xfrm>
            <a:off x="6324599" y="10"/>
            <a:ext cx="5457817" cy="3337549"/>
          </a:xfrm>
          <a:prstGeom prst="rect">
            <a:avLst/>
          </a:prstGeom>
        </p:spPr>
      </p:pic>
      <p:pic>
        <p:nvPicPr>
          <p:cNvPr id="11" name="Picture 10" descr="A picture containing food&#10;&#10;Description automatically generated">
            <a:extLst>
              <a:ext uri="{FF2B5EF4-FFF2-40B4-BE49-F238E27FC236}">
                <a16:creationId xmlns:a16="http://schemas.microsoft.com/office/drawing/2014/main" id="{10B62895-A9F1-4D84-818B-416FFD16C6A7}"/>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8386" r="3" b="3"/>
          <a:stretch/>
        </p:blipFill>
        <p:spPr>
          <a:xfrm>
            <a:off x="6324590" y="3520439"/>
            <a:ext cx="5457817" cy="3337561"/>
          </a:xfrm>
          <a:prstGeom prst="rect">
            <a:avLst/>
          </a:prstGeom>
        </p:spPr>
      </p:pic>
    </p:spTree>
    <p:extLst>
      <p:ext uri="{BB962C8B-B14F-4D97-AF65-F5344CB8AC3E}">
        <p14:creationId xmlns:p14="http://schemas.microsoft.com/office/powerpoint/2010/main" val="2523838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a dress&#10;&#10;Description automatically generated">
            <a:extLst>
              <a:ext uri="{FF2B5EF4-FFF2-40B4-BE49-F238E27FC236}">
                <a16:creationId xmlns:a16="http://schemas.microsoft.com/office/drawing/2014/main" id="{7B715398-2842-4A86-A794-44EAAEE5BB0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688" r="17439"/>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13" name="Freeform: Shape 12">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2AC22D3-5B1F-4216-B954-FCF342CD3215}"/>
              </a:ext>
            </a:extLst>
          </p:cNvPr>
          <p:cNvSpPr>
            <a:spLocks noGrp="1"/>
          </p:cNvSpPr>
          <p:nvPr>
            <p:ph idx="1"/>
          </p:nvPr>
        </p:nvSpPr>
        <p:spPr>
          <a:xfrm>
            <a:off x="374904" y="2522949"/>
            <a:ext cx="5065776" cy="3402363"/>
          </a:xfrm>
        </p:spPr>
        <p:txBody>
          <a:bodyPr anchor="t">
            <a:normAutofit/>
          </a:bodyPr>
          <a:lstStyle/>
          <a:p>
            <a:pPr marL="0" indent="0">
              <a:buNone/>
            </a:pPr>
            <a:r>
              <a:rPr lang="fr-FR" sz="2000"/>
              <a:t>EXERCICE </a:t>
            </a:r>
          </a:p>
          <a:p>
            <a:pPr marL="0" indent="0">
              <a:buNone/>
            </a:pPr>
            <a:r>
              <a:rPr lang="fr-FR" sz="2000"/>
              <a:t>Quels sont les deux titres d’Élizabeth II ? </a:t>
            </a:r>
          </a:p>
          <a:p>
            <a:pPr marL="0" indent="0">
              <a:buNone/>
            </a:pPr>
            <a:r>
              <a:rPr lang="fr-FR" sz="2000"/>
              <a:t>o Chef de l’État </a:t>
            </a:r>
          </a:p>
          <a:p>
            <a:pPr marL="0" indent="0">
              <a:buNone/>
            </a:pPr>
            <a:r>
              <a:rPr lang="fr-FR" sz="2000"/>
              <a:t>o Premier ministre </a:t>
            </a:r>
          </a:p>
          <a:p>
            <a:pPr marL="0" indent="0">
              <a:buNone/>
            </a:pPr>
            <a:r>
              <a:rPr lang="fr-FR" sz="2000"/>
              <a:t>o Président du Canada </a:t>
            </a:r>
          </a:p>
          <a:p>
            <a:pPr marL="0" indent="0">
              <a:buNone/>
            </a:pPr>
            <a:r>
              <a:rPr lang="fr-FR" sz="2000"/>
              <a:t>o Reine du Canada </a:t>
            </a:r>
            <a:endParaRPr lang="en-CA" sz="2000"/>
          </a:p>
        </p:txBody>
      </p:sp>
      <p:sp>
        <p:nvSpPr>
          <p:cNvPr id="6" name="TextBox 5">
            <a:extLst>
              <a:ext uri="{FF2B5EF4-FFF2-40B4-BE49-F238E27FC236}">
                <a16:creationId xmlns:a16="http://schemas.microsoft.com/office/drawing/2014/main" id="{341ED2D1-2879-4D41-9615-D2DFA94EB678}"/>
              </a:ext>
            </a:extLst>
          </p:cNvPr>
          <p:cNvSpPr txBox="1"/>
          <p:nvPr/>
        </p:nvSpPr>
        <p:spPr>
          <a:xfrm>
            <a:off x="9865722" y="6657945"/>
            <a:ext cx="2326278"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www.flickr.com/photos/governmentofalberta/5815706525">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CA" sz="700">
              <a:solidFill>
                <a:srgbClr val="FFFFFF"/>
              </a:solidFill>
            </a:endParaRPr>
          </a:p>
        </p:txBody>
      </p:sp>
    </p:spTree>
    <p:extLst>
      <p:ext uri="{BB962C8B-B14F-4D97-AF65-F5344CB8AC3E}">
        <p14:creationId xmlns:p14="http://schemas.microsoft.com/office/powerpoint/2010/main" val="2118597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6B2F3-A8C9-4CD2-86DD-0EB5C0F0D013}"/>
              </a:ext>
            </a:extLst>
          </p:cNvPr>
          <p:cNvSpPr>
            <a:spLocks noGrp="1"/>
          </p:cNvSpPr>
          <p:nvPr>
            <p:ph type="title"/>
          </p:nvPr>
        </p:nvSpPr>
        <p:spPr>
          <a:xfrm>
            <a:off x="838200" y="365126"/>
            <a:ext cx="10515600" cy="684742"/>
          </a:xfrm>
        </p:spPr>
        <p:txBody>
          <a:bodyPr>
            <a:normAutofit/>
          </a:bodyPr>
          <a:lstStyle/>
          <a:p>
            <a:r>
              <a:rPr lang="fr-FR" sz="2400" b="1" dirty="0"/>
              <a:t>3) Les armoiries du Canada:</a:t>
            </a:r>
            <a:endParaRPr lang="en-CA" sz="2400" b="1" dirty="0"/>
          </a:p>
        </p:txBody>
      </p:sp>
      <p:sp>
        <p:nvSpPr>
          <p:cNvPr id="3" name="Content Placeholder 2">
            <a:extLst>
              <a:ext uri="{FF2B5EF4-FFF2-40B4-BE49-F238E27FC236}">
                <a16:creationId xmlns:a16="http://schemas.microsoft.com/office/drawing/2014/main" id="{553F4669-BF14-44A9-BEC1-69EDE4D51B4C}"/>
              </a:ext>
            </a:extLst>
          </p:cNvPr>
          <p:cNvSpPr>
            <a:spLocks noGrp="1"/>
          </p:cNvSpPr>
          <p:nvPr>
            <p:ph idx="1"/>
          </p:nvPr>
        </p:nvSpPr>
        <p:spPr>
          <a:xfrm>
            <a:off x="734292" y="1468582"/>
            <a:ext cx="6074142" cy="4708381"/>
          </a:xfrm>
        </p:spPr>
        <p:txBody>
          <a:bodyPr>
            <a:normAutofit/>
          </a:bodyPr>
          <a:lstStyle/>
          <a:p>
            <a:pPr marL="0" indent="0">
              <a:buNone/>
            </a:pPr>
            <a:r>
              <a:rPr lang="fr-FR" sz="2600" dirty="0"/>
              <a:t>On y retrouve :</a:t>
            </a:r>
          </a:p>
          <a:p>
            <a:pPr marL="0" indent="0">
              <a:buNone/>
            </a:pPr>
            <a:r>
              <a:rPr lang="fr-FR" sz="2600" dirty="0"/>
              <a:t> 1. le pavillon canadien particulier de la Reine </a:t>
            </a:r>
          </a:p>
          <a:p>
            <a:pPr marL="0" indent="0">
              <a:buNone/>
            </a:pPr>
            <a:r>
              <a:rPr lang="fr-FR" sz="2600" dirty="0"/>
              <a:t>2. la couronne </a:t>
            </a:r>
          </a:p>
          <a:p>
            <a:pPr marL="0" indent="0">
              <a:buNone/>
            </a:pPr>
            <a:r>
              <a:rPr lang="fr-FR" sz="2600" dirty="0"/>
              <a:t>3. le drapeau royal</a:t>
            </a:r>
          </a:p>
          <a:p>
            <a:pPr marL="0" indent="0">
              <a:buNone/>
            </a:pPr>
            <a:r>
              <a:rPr lang="fr-FR" sz="2600" dirty="0"/>
              <a:t> 4. la fleur de lys </a:t>
            </a:r>
          </a:p>
          <a:p>
            <a:pPr marL="0" indent="0">
              <a:buNone/>
            </a:pPr>
            <a:r>
              <a:rPr lang="fr-FR" sz="2600" dirty="0"/>
              <a:t>5. le lion </a:t>
            </a:r>
          </a:p>
          <a:p>
            <a:pPr marL="0" indent="0">
              <a:buNone/>
            </a:pPr>
            <a:r>
              <a:rPr lang="fr-FR" sz="2600" dirty="0"/>
              <a:t>6. la licorne </a:t>
            </a:r>
          </a:p>
          <a:p>
            <a:pPr marL="0" indent="0">
              <a:buNone/>
            </a:pPr>
            <a:r>
              <a:rPr lang="fr-FR" sz="2600" dirty="0"/>
              <a:t>7. et la devise en latin : «D'un océan à l'autre».</a:t>
            </a:r>
            <a:endParaRPr lang="en-CA" sz="2600" dirty="0"/>
          </a:p>
        </p:txBody>
      </p:sp>
      <p:pic>
        <p:nvPicPr>
          <p:cNvPr id="5" name="Picture 4">
            <a:extLst>
              <a:ext uri="{FF2B5EF4-FFF2-40B4-BE49-F238E27FC236}">
                <a16:creationId xmlns:a16="http://schemas.microsoft.com/office/drawing/2014/main" id="{A3F93D2D-32CF-4217-9F2E-91F78004F225}"/>
              </a:ext>
            </a:extLst>
          </p:cNvPr>
          <p:cNvPicPr>
            <a:picLocks noChangeAspect="1"/>
          </p:cNvPicPr>
          <p:nvPr/>
        </p:nvPicPr>
        <p:blipFill>
          <a:blip r:embed="rId2"/>
          <a:stretch>
            <a:fillRect/>
          </a:stretch>
        </p:blipFill>
        <p:spPr>
          <a:xfrm>
            <a:off x="6808434" y="365127"/>
            <a:ext cx="4923721" cy="6046962"/>
          </a:xfrm>
          <a:prstGeom prst="rect">
            <a:avLst/>
          </a:prstGeom>
        </p:spPr>
      </p:pic>
    </p:spTree>
    <p:extLst>
      <p:ext uri="{BB962C8B-B14F-4D97-AF65-F5344CB8AC3E}">
        <p14:creationId xmlns:p14="http://schemas.microsoft.com/office/powerpoint/2010/main" val="658885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D99346-06D2-4271-818E-1F2E9A8F980C}"/>
              </a:ext>
            </a:extLst>
          </p:cNvPr>
          <p:cNvSpPr>
            <a:spLocks noGrp="1"/>
          </p:cNvSpPr>
          <p:nvPr>
            <p:ph idx="1"/>
          </p:nvPr>
        </p:nvSpPr>
        <p:spPr>
          <a:xfrm>
            <a:off x="802838" y="1858683"/>
            <a:ext cx="5257800" cy="4195754"/>
          </a:xfrm>
        </p:spPr>
        <p:txBody>
          <a:bodyPr/>
          <a:lstStyle/>
          <a:p>
            <a:pPr marL="0" indent="0">
              <a:buNone/>
            </a:pPr>
            <a:r>
              <a:rPr lang="fr-FR" dirty="0"/>
              <a:t>4) L’Union Jack </a:t>
            </a:r>
          </a:p>
          <a:p>
            <a:pPr marL="0" indent="0">
              <a:buNone/>
            </a:pPr>
            <a:r>
              <a:rPr lang="fr-FR" dirty="0"/>
              <a:t>	Le drapeau britannique se nomme l’Union Jack. Il est représenté sur les drapeaux de quelques provinces canadiennes : l’Ontario, le Manitoba et la Colombie-Britannique. </a:t>
            </a:r>
            <a:endParaRPr lang="en-CA" dirty="0"/>
          </a:p>
        </p:txBody>
      </p:sp>
      <p:pic>
        <p:nvPicPr>
          <p:cNvPr id="4" name="Picture 3">
            <a:extLst>
              <a:ext uri="{FF2B5EF4-FFF2-40B4-BE49-F238E27FC236}">
                <a16:creationId xmlns:a16="http://schemas.microsoft.com/office/drawing/2014/main" id="{8B86AADE-AA54-44A5-B197-1A01B011FF65}"/>
              </a:ext>
            </a:extLst>
          </p:cNvPr>
          <p:cNvPicPr>
            <a:picLocks noChangeAspect="1"/>
          </p:cNvPicPr>
          <p:nvPr/>
        </p:nvPicPr>
        <p:blipFill>
          <a:blip r:embed="rId2"/>
          <a:stretch>
            <a:fillRect/>
          </a:stretch>
        </p:blipFill>
        <p:spPr>
          <a:xfrm>
            <a:off x="6425406" y="457299"/>
            <a:ext cx="5988191" cy="3851465"/>
          </a:xfrm>
          <a:prstGeom prst="rect">
            <a:avLst/>
          </a:prstGeom>
        </p:spPr>
      </p:pic>
      <p:pic>
        <p:nvPicPr>
          <p:cNvPr id="5" name="Picture 4">
            <a:extLst>
              <a:ext uri="{FF2B5EF4-FFF2-40B4-BE49-F238E27FC236}">
                <a16:creationId xmlns:a16="http://schemas.microsoft.com/office/drawing/2014/main" id="{CC6D45CA-9BE9-4967-B8A9-790BF76752A4}"/>
              </a:ext>
            </a:extLst>
          </p:cNvPr>
          <p:cNvPicPr>
            <a:picLocks noChangeAspect="1"/>
          </p:cNvPicPr>
          <p:nvPr/>
        </p:nvPicPr>
        <p:blipFill>
          <a:blip r:embed="rId3"/>
          <a:stretch>
            <a:fillRect/>
          </a:stretch>
        </p:blipFill>
        <p:spPr>
          <a:xfrm>
            <a:off x="8023292" y="4308764"/>
            <a:ext cx="2920516" cy="1939636"/>
          </a:xfrm>
          <a:prstGeom prst="rect">
            <a:avLst/>
          </a:prstGeom>
        </p:spPr>
      </p:pic>
    </p:spTree>
    <p:extLst>
      <p:ext uri="{BB962C8B-B14F-4D97-AF65-F5344CB8AC3E}">
        <p14:creationId xmlns:p14="http://schemas.microsoft.com/office/powerpoint/2010/main" val="123682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58FE-2F0F-4F21-9BED-C107254748BC}"/>
              </a:ext>
            </a:extLst>
          </p:cNvPr>
          <p:cNvSpPr>
            <a:spLocks noGrp="1"/>
          </p:cNvSpPr>
          <p:nvPr>
            <p:ph type="title"/>
          </p:nvPr>
        </p:nvSpPr>
        <p:spPr/>
        <p:txBody>
          <a:bodyPr>
            <a:normAutofit/>
          </a:bodyPr>
          <a:lstStyle/>
          <a:p>
            <a:r>
              <a:rPr lang="fr-CA" sz="2800" b="1" dirty="0"/>
              <a:t>5) Les fleurs emblèmes des provinces et des territoires</a:t>
            </a:r>
            <a:endParaRPr lang="en-CA" sz="2800" b="1" dirty="0"/>
          </a:p>
        </p:txBody>
      </p:sp>
      <p:sp>
        <p:nvSpPr>
          <p:cNvPr id="3" name="Content Placeholder 2">
            <a:extLst>
              <a:ext uri="{FF2B5EF4-FFF2-40B4-BE49-F238E27FC236}">
                <a16:creationId xmlns:a16="http://schemas.microsoft.com/office/drawing/2014/main" id="{9AA6F2A2-B1F0-454B-B809-905260CACCD3}"/>
              </a:ext>
            </a:extLst>
          </p:cNvPr>
          <p:cNvSpPr>
            <a:spLocks noGrp="1"/>
          </p:cNvSpPr>
          <p:nvPr>
            <p:ph idx="1"/>
          </p:nvPr>
        </p:nvSpPr>
        <p:spPr/>
        <p:txBody>
          <a:bodyPr/>
          <a:lstStyle/>
          <a:p>
            <a:pPr marL="0" indent="0">
              <a:buNone/>
            </a:pPr>
            <a:r>
              <a:rPr lang="fr-FR" dirty="0"/>
              <a:t>	Les provinces et les territoires du Canada ont leur drapeau et leurs armoiries. Ils ont aussi une fleur comme emblème. Voici comme exemple le drapeau, les armoiries et l'emblème floral de l'Alberta : </a:t>
            </a:r>
            <a:endParaRPr lang="en-CA" dirty="0"/>
          </a:p>
        </p:txBody>
      </p:sp>
      <p:pic>
        <p:nvPicPr>
          <p:cNvPr id="4" name="Picture 3">
            <a:extLst>
              <a:ext uri="{FF2B5EF4-FFF2-40B4-BE49-F238E27FC236}">
                <a16:creationId xmlns:a16="http://schemas.microsoft.com/office/drawing/2014/main" id="{1B684730-C1DC-4C1F-86E8-18CCD198A98B}"/>
              </a:ext>
            </a:extLst>
          </p:cNvPr>
          <p:cNvPicPr>
            <a:picLocks noChangeAspect="1"/>
          </p:cNvPicPr>
          <p:nvPr/>
        </p:nvPicPr>
        <p:blipFill>
          <a:blip r:embed="rId2"/>
          <a:stretch>
            <a:fillRect/>
          </a:stretch>
        </p:blipFill>
        <p:spPr>
          <a:xfrm>
            <a:off x="838200" y="3027219"/>
            <a:ext cx="10148455" cy="3246450"/>
          </a:xfrm>
          <a:prstGeom prst="rect">
            <a:avLst/>
          </a:prstGeom>
        </p:spPr>
      </p:pic>
    </p:spTree>
    <p:extLst>
      <p:ext uri="{BB962C8B-B14F-4D97-AF65-F5344CB8AC3E}">
        <p14:creationId xmlns:p14="http://schemas.microsoft.com/office/powerpoint/2010/main" val="3144705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591</Words>
  <Application>Microsoft Office PowerPoint</Application>
  <PresentationFormat>Widescreen</PresentationFormat>
  <Paragraphs>65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D’autres symboles du Canada</vt:lpstr>
      <vt:lpstr>PowerPoint Presentation</vt:lpstr>
      <vt:lpstr>PowerPoint Presentation</vt:lpstr>
      <vt:lpstr>PowerPoint Presentation</vt:lpstr>
      <vt:lpstr>PowerPoint Presentation</vt:lpstr>
      <vt:lpstr>PowerPoint Presentation</vt:lpstr>
      <vt:lpstr>3) Les armoiries du Canada:</vt:lpstr>
      <vt:lpstr>PowerPoint Presentation</vt:lpstr>
      <vt:lpstr>5) Les fleurs emblèmes des provinces et des territoires</vt:lpstr>
      <vt:lpstr>PowerPoint Presentation</vt:lpstr>
      <vt:lpstr>EXERCICE: Avec l’aide de tes parents, reliez chaque province ou territoire à sa fleur emblème. Trouve des photos des fleurs qui manquent.</vt:lpstr>
      <vt:lpstr>PowerPoint Presentation</vt:lpstr>
      <vt:lpstr>6) La «Police Montée»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D’autres symboles du Canada</dc:title>
  <dc:creator>Brideau-Power, Rachel (ASD-S)</dc:creator>
  <cp:lastModifiedBy>Brideau-Power, Rachel (ASD-S)</cp:lastModifiedBy>
  <cp:revision>16</cp:revision>
  <dcterms:created xsi:type="dcterms:W3CDTF">2020-04-30T00:43:17Z</dcterms:created>
  <dcterms:modified xsi:type="dcterms:W3CDTF">2020-05-01T19:30:00Z</dcterms:modified>
</cp:coreProperties>
</file>