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4" d="100"/>
          <a:sy n="94" d="100"/>
        </p:scale>
        <p:origin x="10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BD28-9702-40D9-95CC-7BB87AC0AF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7F43670-8778-4674-A220-CD2156C4A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834E869-35A7-4826-B9DA-E7BBC8581F4F}"/>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5" name="Footer Placeholder 4">
            <a:extLst>
              <a:ext uri="{FF2B5EF4-FFF2-40B4-BE49-F238E27FC236}">
                <a16:creationId xmlns:a16="http://schemas.microsoft.com/office/drawing/2014/main" id="{B3269DF5-025B-45A6-84EB-288D840B909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D0460C0-A110-419F-B91D-AC45FE699234}"/>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13935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1B82-8F9F-4A10-8249-0DB343A8472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1D511C8-6581-4419-86C4-45C4C9136C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47EA956-37F8-4D5E-87D0-1B3AC431AA7B}"/>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5" name="Footer Placeholder 4">
            <a:extLst>
              <a:ext uri="{FF2B5EF4-FFF2-40B4-BE49-F238E27FC236}">
                <a16:creationId xmlns:a16="http://schemas.microsoft.com/office/drawing/2014/main" id="{290B076A-88B7-48A8-A48D-D31DADEFD6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9FB79AA-39B0-4877-BF74-76237C9EC90C}"/>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261804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3F417F-97EF-47BD-ADFE-1D85EE1174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200CF6E-3D87-4E46-9131-CB510FE4C2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CE32522-3CA7-43BD-805D-7E4B1AD4AE76}"/>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5" name="Footer Placeholder 4">
            <a:extLst>
              <a:ext uri="{FF2B5EF4-FFF2-40B4-BE49-F238E27FC236}">
                <a16:creationId xmlns:a16="http://schemas.microsoft.com/office/drawing/2014/main" id="{7A3A0BA4-7645-4FA9-A756-B5057ECAD77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EA76290-A5A8-4429-A2E3-650BA88E6AC3}"/>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2685978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B435-4D54-4BA0-93D5-566ABD125C6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C9148A5-51C5-49CC-84A8-A3D1CE0337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660F9B-0745-4851-BDD1-588B0D55DBD1}"/>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5" name="Footer Placeholder 4">
            <a:extLst>
              <a:ext uri="{FF2B5EF4-FFF2-40B4-BE49-F238E27FC236}">
                <a16:creationId xmlns:a16="http://schemas.microsoft.com/office/drawing/2014/main" id="{7A5E09B8-80B0-449A-AAE8-93096A090CD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3231C8C-DF23-449F-A9C4-9308FBFBFF4F}"/>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1804848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9BEC-799F-4AC3-AD81-670FF5056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4349CF6-3F71-4B7E-926A-4D05F1901E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DF9507-AE56-4837-BA29-67FBE34F8323}"/>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5" name="Footer Placeholder 4">
            <a:extLst>
              <a:ext uri="{FF2B5EF4-FFF2-40B4-BE49-F238E27FC236}">
                <a16:creationId xmlns:a16="http://schemas.microsoft.com/office/drawing/2014/main" id="{6DCABAF6-4E3A-4FE1-8E04-3B5EC75568C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7DB7064-295D-4D9B-A22A-90878F917D9E}"/>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198369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B4580-62E2-4D69-9CC4-04EA52CB142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65BF980-2F08-414E-BEFB-C66FACAAE9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11649F2-07C9-4A1F-B7CD-8B4D3D903B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458099E-C6E4-4776-A0B1-4AD444EC1EB6}"/>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6" name="Footer Placeholder 5">
            <a:extLst>
              <a:ext uri="{FF2B5EF4-FFF2-40B4-BE49-F238E27FC236}">
                <a16:creationId xmlns:a16="http://schemas.microsoft.com/office/drawing/2014/main" id="{70EBC48B-2233-458E-A664-7F72D57038D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A40C780-A8FD-4E09-83DC-2A5D028953FD}"/>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373765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CBAD-4000-42BD-B453-C1C9B89E5141}"/>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87905E2-AB7E-40EB-8349-7973FAD438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B2BFE0-DFB4-4C6E-8122-2E4042A1A7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15D4B7E-DC93-4D9C-8EC7-D8532F549E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044BEB-ABED-417A-B085-AAD41BB34C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4CFE941-EB36-4AFF-A2C8-B0BFB637A170}"/>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8" name="Footer Placeholder 7">
            <a:extLst>
              <a:ext uri="{FF2B5EF4-FFF2-40B4-BE49-F238E27FC236}">
                <a16:creationId xmlns:a16="http://schemas.microsoft.com/office/drawing/2014/main" id="{9CF9373E-BBD4-414C-BE2F-166AB49DA69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49BFB06-729C-4DD7-BA22-AF618A9D22E7}"/>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189923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B4BD2-C1CB-4315-8837-CC789293E98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C018542-9095-475D-9D58-921BAAEF605C}"/>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4" name="Footer Placeholder 3">
            <a:extLst>
              <a:ext uri="{FF2B5EF4-FFF2-40B4-BE49-F238E27FC236}">
                <a16:creationId xmlns:a16="http://schemas.microsoft.com/office/drawing/2014/main" id="{97BA6BF1-F841-4467-87F7-51F5E555009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E247268-C07B-4B08-92EF-68610113C6AC}"/>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178878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A8CA65-E8B4-43A0-8D3B-D99E0AAA8EB9}"/>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3" name="Footer Placeholder 2">
            <a:extLst>
              <a:ext uri="{FF2B5EF4-FFF2-40B4-BE49-F238E27FC236}">
                <a16:creationId xmlns:a16="http://schemas.microsoft.com/office/drawing/2014/main" id="{93A3A31C-2B9F-4DDC-A8BB-D75D5DF89CF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9136DF9-3B0D-4231-8E4E-3BABCDF7D27C}"/>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1053751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BE7A-7A08-40AD-9D34-8FD249C23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E336BB7-CD76-4985-A671-FE20A5CA5C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4D4DEDC-9975-4343-BE32-99D753FB0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EDFEB-0811-4D6D-8DE1-FCD514EFD404}"/>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6" name="Footer Placeholder 5">
            <a:extLst>
              <a:ext uri="{FF2B5EF4-FFF2-40B4-BE49-F238E27FC236}">
                <a16:creationId xmlns:a16="http://schemas.microsoft.com/office/drawing/2014/main" id="{26828DC0-51E7-4A3F-A962-9604C403541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E8FF3B-AA7D-4D52-B03A-67628151A462}"/>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355445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F6B3A-E53A-4BDD-B43C-A9CBFD86C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3871C41-36B2-46E2-8C80-9AC5B82C58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8B17E61-D69B-402B-B2B1-DF0BBC130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73C466-BF97-4C34-A1A3-BD2B16C536E0}"/>
              </a:ext>
            </a:extLst>
          </p:cNvPr>
          <p:cNvSpPr>
            <a:spLocks noGrp="1"/>
          </p:cNvSpPr>
          <p:nvPr>
            <p:ph type="dt" sz="half" idx="10"/>
          </p:nvPr>
        </p:nvSpPr>
        <p:spPr/>
        <p:txBody>
          <a:bodyPr/>
          <a:lstStyle/>
          <a:p>
            <a:fld id="{87199B62-9360-4FD0-88F5-48A06890F5DE}" type="datetimeFigureOut">
              <a:rPr lang="en-CA" smtClean="0"/>
              <a:t>2020-05-01</a:t>
            </a:fld>
            <a:endParaRPr lang="en-CA"/>
          </a:p>
        </p:txBody>
      </p:sp>
      <p:sp>
        <p:nvSpPr>
          <p:cNvPr id="6" name="Footer Placeholder 5">
            <a:extLst>
              <a:ext uri="{FF2B5EF4-FFF2-40B4-BE49-F238E27FC236}">
                <a16:creationId xmlns:a16="http://schemas.microsoft.com/office/drawing/2014/main" id="{51DBFCB8-AA19-4D45-88F7-B6C4ED3DA32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1553C49-7B95-478D-A41C-D6A2227DABE2}"/>
              </a:ext>
            </a:extLst>
          </p:cNvPr>
          <p:cNvSpPr>
            <a:spLocks noGrp="1"/>
          </p:cNvSpPr>
          <p:nvPr>
            <p:ph type="sldNum" sz="quarter" idx="12"/>
          </p:nvPr>
        </p:nvSpPr>
        <p:spPr/>
        <p:txBody>
          <a:bodyPr/>
          <a:lstStyle/>
          <a:p>
            <a:fld id="{BE2988E1-241F-4B73-8FEB-C87813ED930F}" type="slidenum">
              <a:rPr lang="en-CA" smtClean="0"/>
              <a:t>‹#›</a:t>
            </a:fld>
            <a:endParaRPr lang="en-CA"/>
          </a:p>
        </p:txBody>
      </p:sp>
    </p:spTree>
    <p:extLst>
      <p:ext uri="{BB962C8B-B14F-4D97-AF65-F5344CB8AC3E}">
        <p14:creationId xmlns:p14="http://schemas.microsoft.com/office/powerpoint/2010/main" val="3144093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333179-B5F1-49E7-9ADD-6321C8573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B29A90C-E100-47F8-8F18-0C1B081AC3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A6E8849-C005-4DDC-B092-26683685A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99B62-9360-4FD0-88F5-48A06890F5DE}" type="datetimeFigureOut">
              <a:rPr lang="en-CA" smtClean="0"/>
              <a:t>2020-05-01</a:t>
            </a:fld>
            <a:endParaRPr lang="en-CA"/>
          </a:p>
        </p:txBody>
      </p:sp>
      <p:sp>
        <p:nvSpPr>
          <p:cNvPr id="5" name="Footer Placeholder 4">
            <a:extLst>
              <a:ext uri="{FF2B5EF4-FFF2-40B4-BE49-F238E27FC236}">
                <a16:creationId xmlns:a16="http://schemas.microsoft.com/office/drawing/2014/main" id="{B3AE2004-6C35-45BC-A12F-EABFED134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01CDF5E-9B6A-459A-B67E-436A568BE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988E1-241F-4B73-8FEB-C87813ED930F}" type="slidenum">
              <a:rPr lang="en-CA" smtClean="0"/>
              <a:t>‹#›</a:t>
            </a:fld>
            <a:endParaRPr lang="en-CA"/>
          </a:p>
        </p:txBody>
      </p:sp>
    </p:spTree>
    <p:extLst>
      <p:ext uri="{BB962C8B-B14F-4D97-AF65-F5344CB8AC3E}">
        <p14:creationId xmlns:p14="http://schemas.microsoft.com/office/powerpoint/2010/main" val="1876303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Digital_divide_in_Canada"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List_of_shipwrecks_in_the_Great_Lakes"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www.goodfreephotos.com/canada/ontario/ouimet-canyon/ontario-ouimet-canyon-provincial-park.jpg.php" TargetMode="Externa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hyperlink" Target="https://englishosaca.wordpress.com/sixth-grade/a-letter-from-canada/" TargetMode="External"/><Relationship Id="rId7" Type="http://schemas.openxmlformats.org/officeDocument/2006/relationships/hyperlink" Target="http://commons.wikimedia.org/wiki/File:Mont_Robson.JPG" TargetMode="Externa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hyperlink" Target="https://en.wikipedia.org/wiki/Canadian_Rockies"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Nunavut"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nl.wikivoyage.org/wiki/Nunavut" TargetMode="Externa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s://openclipart.org/detail/246177/canadian-nature" TargetMode="Externa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hyperlink" Target="http://turismoincanada.blogspot.com/2009/11/linno-nazionale-o-canada.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Canada_Day"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jwpearce/8551741080" TargetMode="External"/><Relationship Id="rId7" Type="http://schemas.openxmlformats.org/officeDocument/2006/relationships/hyperlink" Target="http://turismoincanada.blogspot.com/2010/06/fete-nationale-du-quebec.html"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s://fr.wikipedia.org/wiki/Pow_wow"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centre_block_of_parliament_hill,_canada.jpg" TargetMode="External"/><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https://en.wikipedia.org/wiki/Ice_hockey" TargetMode="External"/><Relationship Id="rId7" Type="http://schemas.openxmlformats.org/officeDocument/2006/relationships/hyperlink" Target="https://en.wikipedia.org/wiki/Box_lacrosse" TargetMode="Externa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hyperlink" Target="https://en.wikipedia.org/wiki/2006_Buffalo_Bills_season" TargetMode="External"/><Relationship Id="rId4" Type="http://schemas.openxmlformats.org/officeDocument/2006/relationships/image" Target="../media/image11.jpg"/><Relationship Id="rId9" Type="http://schemas.openxmlformats.org/officeDocument/2006/relationships/hyperlink" Target="https://en.wikipedia.org/wiki/Jos%C3%A9_Bautist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hyperlink" Target="https://sv.wikipedia.org/wiki/Curling_vid_olympiska_vinterspelen_2006" TargetMode="External"/><Relationship Id="rId3" Type="http://schemas.openxmlformats.org/officeDocument/2006/relationships/hyperlink" Target="https://en.wikipedia.org/wiki/Soccer_in_Canada" TargetMode="External"/><Relationship Id="rId7" Type="http://schemas.openxmlformats.org/officeDocument/2006/relationships/hyperlink" Target="https://en.wikipedia.org/wiki/2009%E2%80%9310_Toronto_Raptors_season" TargetMode="External"/><Relationship Id="rId12"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7.jpg"/><Relationship Id="rId11" Type="http://schemas.openxmlformats.org/officeDocument/2006/relationships/hyperlink" Target="https://en.wikipedia.org/wiki/Cross-country_skiing_(sport)" TargetMode="External"/><Relationship Id="rId5" Type="http://schemas.openxmlformats.org/officeDocument/2006/relationships/hyperlink" Target="https://en.wikipedia.org/wiki/Alpine_skiing" TargetMode="External"/><Relationship Id="rId15" Type="http://schemas.openxmlformats.org/officeDocument/2006/relationships/hyperlink" Target="https://en.wikipedia.org/wiki/Bianca_Andreescu" TargetMode="External"/><Relationship Id="rId10" Type="http://schemas.openxmlformats.org/officeDocument/2006/relationships/image" Target="../media/image19.jpg"/><Relationship Id="rId4" Type="http://schemas.openxmlformats.org/officeDocument/2006/relationships/image" Target="../media/image16.jpg"/><Relationship Id="rId9" Type="http://schemas.openxmlformats.org/officeDocument/2006/relationships/hyperlink" Target="https://en.wikipedia.org/wiki/Figure_skating" TargetMode="External"/><Relationship Id="rId1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niagara-falls-waterfall-river-scene-2186816/"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ree, lamp&#10;&#10;Description automatically generated">
            <a:extLst>
              <a:ext uri="{FF2B5EF4-FFF2-40B4-BE49-F238E27FC236}">
                <a16:creationId xmlns:a16="http://schemas.microsoft.com/office/drawing/2014/main" id="{CE7D01D3-D995-498E-9A6B-FCF974B80B59}"/>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635" b="10797"/>
          <a:stretch/>
        </p:blipFill>
        <p:spPr>
          <a:xfrm>
            <a:off x="20" y="1"/>
            <a:ext cx="12191980" cy="6857999"/>
          </a:xfrm>
          <a:prstGeom prst="rect">
            <a:avLst/>
          </a:prstGeom>
        </p:spPr>
      </p:pic>
      <p:sp>
        <p:nvSpPr>
          <p:cNvPr id="2" name="Title 1">
            <a:extLst>
              <a:ext uri="{FF2B5EF4-FFF2-40B4-BE49-F238E27FC236}">
                <a16:creationId xmlns:a16="http://schemas.microsoft.com/office/drawing/2014/main" id="{67203032-E7A4-4041-9AC0-337B2D87E60F}"/>
              </a:ext>
            </a:extLst>
          </p:cNvPr>
          <p:cNvSpPr>
            <a:spLocks noGrp="1"/>
          </p:cNvSpPr>
          <p:nvPr>
            <p:ph type="ctrTitle"/>
          </p:nvPr>
        </p:nvSpPr>
        <p:spPr>
          <a:xfrm>
            <a:off x="1524000" y="1122362"/>
            <a:ext cx="9144000" cy="2900518"/>
          </a:xfrm>
        </p:spPr>
        <p:txBody>
          <a:bodyPr>
            <a:normAutofit/>
          </a:bodyPr>
          <a:lstStyle/>
          <a:p>
            <a:r>
              <a:rPr lang="en-CA">
                <a:solidFill>
                  <a:srgbClr val="FFFFFF"/>
                </a:solidFill>
              </a:rPr>
              <a:t>D’autres symboles du Canada</a:t>
            </a:r>
          </a:p>
        </p:txBody>
      </p:sp>
    </p:spTree>
    <p:extLst>
      <p:ext uri="{BB962C8B-B14F-4D97-AF65-F5344CB8AC3E}">
        <p14:creationId xmlns:p14="http://schemas.microsoft.com/office/powerpoint/2010/main" val="58964910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A0761AF-8E1F-4C80-9F9A-52E58FFD7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828FA75-1A7F-41C1-B014-C968E07BB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8" name="Freeform 7">
            <a:extLst>
              <a:ext uri="{FF2B5EF4-FFF2-40B4-BE49-F238E27FC236}">
                <a16:creationId xmlns:a16="http://schemas.microsoft.com/office/drawing/2014/main" id="{5E9FC466-D850-4611-9EB8-C0E36A127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4" descr="A close up of a map&#10;&#10;Description automatically generated">
            <a:extLst>
              <a:ext uri="{FF2B5EF4-FFF2-40B4-BE49-F238E27FC236}">
                <a16:creationId xmlns:a16="http://schemas.microsoft.com/office/drawing/2014/main" id="{A496FADB-E13A-4404-8D01-1C67C070D53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41"/>
          <a:stretch/>
        </p:blipFill>
        <p:spPr>
          <a:xfrm>
            <a:off x="20" y="10"/>
            <a:ext cx="4634662" cy="3072374"/>
          </a:xfrm>
          <a:prstGeom prst="rect">
            <a:avLst/>
          </a:prstGeom>
        </p:spPr>
      </p:pic>
      <p:pic>
        <p:nvPicPr>
          <p:cNvPr id="8" name="Picture 7" descr="A tree with a mountain in the background&#10;&#10;Description automatically generated">
            <a:extLst>
              <a:ext uri="{FF2B5EF4-FFF2-40B4-BE49-F238E27FC236}">
                <a16:creationId xmlns:a16="http://schemas.microsoft.com/office/drawing/2014/main" id="{23717B27-D53D-40D8-A827-1B16E7AC399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1351"/>
          <a:stretch/>
        </p:blipFill>
        <p:spPr>
          <a:xfrm>
            <a:off x="20" y="3072385"/>
            <a:ext cx="4635988" cy="3072384"/>
          </a:xfrm>
          <a:prstGeom prst="rect">
            <a:avLst/>
          </a:prstGeom>
        </p:spPr>
      </p:pic>
      <p:cxnSp>
        <p:nvCxnSpPr>
          <p:cNvPr id="30" name="Straight Connector 29">
            <a:extLst>
              <a:ext uri="{FF2B5EF4-FFF2-40B4-BE49-F238E27FC236}">
                <a16:creationId xmlns:a16="http://schemas.microsoft.com/office/drawing/2014/main" id="{7EFA052A-5366-46B7-A1E3-A8633C968E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072384"/>
            <a:ext cx="4626864"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32" name="Rectangle 8">
            <a:extLst>
              <a:ext uri="{FF2B5EF4-FFF2-40B4-BE49-F238E27FC236}">
                <a16:creationId xmlns:a16="http://schemas.microsoft.com/office/drawing/2014/main" id="{5DF4073D-003B-4CD7-B8D0-D9702A12A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55BFA2E4-0E47-4341-841E-01CE517974A6}"/>
              </a:ext>
            </a:extLst>
          </p:cNvPr>
          <p:cNvSpPr>
            <a:spLocks noGrp="1"/>
          </p:cNvSpPr>
          <p:nvPr>
            <p:ph idx="1"/>
          </p:nvPr>
        </p:nvSpPr>
        <p:spPr>
          <a:xfrm>
            <a:off x="5552840" y="2435267"/>
            <a:ext cx="5840770" cy="3080459"/>
          </a:xfrm>
        </p:spPr>
        <p:txBody>
          <a:bodyPr anchor="t">
            <a:normAutofit/>
          </a:bodyPr>
          <a:lstStyle/>
          <a:p>
            <a:pPr marL="0" indent="0">
              <a:buNone/>
            </a:pPr>
            <a:r>
              <a:rPr lang="fr-FR" sz="2400">
                <a:solidFill>
                  <a:srgbClr val="FEFFFF"/>
                </a:solidFill>
              </a:rPr>
              <a:t>2) Les lacs et les forêts – </a:t>
            </a:r>
          </a:p>
          <a:p>
            <a:pPr marL="0" indent="0">
              <a:buNone/>
            </a:pPr>
            <a:r>
              <a:rPr lang="fr-FR" sz="2400">
                <a:solidFill>
                  <a:srgbClr val="FEFFFF"/>
                </a:solidFill>
              </a:rPr>
              <a:t>- Une grande partie du Canada est recouverte par une multitude de lacs et par d'immenses forêts. </a:t>
            </a:r>
          </a:p>
          <a:p>
            <a:pPr marL="0" indent="0">
              <a:buNone/>
            </a:pPr>
            <a:r>
              <a:rPr lang="fr-FR" sz="2400">
                <a:solidFill>
                  <a:srgbClr val="FEFFFF"/>
                </a:solidFill>
              </a:rPr>
              <a:t>- Les quatre (4) plus grands lacs se trouvent sur la frontière entre le Canada et les États-Unis : le lac Supérieur, le lac Huron, le lac Érié et le lac Ontario. </a:t>
            </a:r>
            <a:endParaRPr lang="en-CA" sz="2400">
              <a:solidFill>
                <a:srgbClr val="FEFFFF"/>
              </a:solidFill>
            </a:endParaRPr>
          </a:p>
        </p:txBody>
      </p:sp>
    </p:spTree>
    <p:extLst>
      <p:ext uri="{BB962C8B-B14F-4D97-AF65-F5344CB8AC3E}">
        <p14:creationId xmlns:p14="http://schemas.microsoft.com/office/powerpoint/2010/main" val="2261218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30C5682-3265-4DEA-A13C-738DC5F32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hillside next to a forest&#10;&#10;Description automatically generated">
            <a:extLst>
              <a:ext uri="{FF2B5EF4-FFF2-40B4-BE49-F238E27FC236}">
                <a16:creationId xmlns:a16="http://schemas.microsoft.com/office/drawing/2014/main" id="{81B11BAA-921D-493F-ADEC-1CCE737DD0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3629" r="16406" b="1"/>
          <a:stretch/>
        </p:blipFill>
        <p:spPr>
          <a:xfrm>
            <a:off x="12502" y="10"/>
            <a:ext cx="2317193" cy="3072374"/>
          </a:xfrm>
          <a:prstGeom prst="rect">
            <a:avLst/>
          </a:prstGeom>
        </p:spPr>
      </p:pic>
      <p:sp>
        <p:nvSpPr>
          <p:cNvPr id="29" name="Freeform: Shape 28">
            <a:extLst>
              <a:ext uri="{FF2B5EF4-FFF2-40B4-BE49-F238E27FC236}">
                <a16:creationId xmlns:a16="http://schemas.microsoft.com/office/drawing/2014/main" id="{5023A827-9CE9-43B0-9AA8-D9907E1D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12205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12205 w 759618"/>
              <a:gd name="connsiteY7" fmla="*/ 11545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12205" y="0"/>
                </a:moveTo>
                <a:lnTo>
                  <a:pt x="759617" y="0"/>
                </a:lnTo>
                <a:lnTo>
                  <a:pt x="759617" y="1613807"/>
                </a:lnTo>
                <a:lnTo>
                  <a:pt x="759618" y="1613808"/>
                </a:lnTo>
                <a:lnTo>
                  <a:pt x="759618" y="6858000"/>
                </a:lnTo>
                <a:lnTo>
                  <a:pt x="0" y="6391227"/>
                </a:lnTo>
                <a:lnTo>
                  <a:pt x="0" y="1147035"/>
                </a:lnTo>
                <a:lnTo>
                  <a:pt x="12205" y="1154535"/>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31" name="Freeform 7">
            <a:extLst>
              <a:ext uri="{FF2B5EF4-FFF2-40B4-BE49-F238E27FC236}">
                <a16:creationId xmlns:a16="http://schemas.microsoft.com/office/drawing/2014/main" id="{E2DECF16-A27C-4077-8122-1C37E710B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6A11EA0F-E34B-448F-ABFD-C365AB55DA2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320" r="14319" b="-3"/>
          <a:stretch/>
        </p:blipFill>
        <p:spPr>
          <a:xfrm>
            <a:off x="2317490" y="10"/>
            <a:ext cx="2317192" cy="3072374"/>
          </a:xfrm>
          <a:prstGeom prst="rect">
            <a:avLst/>
          </a:prstGeom>
        </p:spPr>
      </p:pic>
      <p:pic>
        <p:nvPicPr>
          <p:cNvPr id="11" name="Picture 10" descr="A sign on the side of a mountain road&#10;&#10;Description automatically generated">
            <a:extLst>
              <a:ext uri="{FF2B5EF4-FFF2-40B4-BE49-F238E27FC236}">
                <a16:creationId xmlns:a16="http://schemas.microsoft.com/office/drawing/2014/main" id="{5B7D1CDA-EFC2-4636-B457-CF8208A245B2}"/>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1637"/>
          <a:stretch/>
        </p:blipFill>
        <p:spPr>
          <a:xfrm>
            <a:off x="-8" y="3072385"/>
            <a:ext cx="4636008" cy="3072384"/>
          </a:xfrm>
          <a:prstGeom prst="rect">
            <a:avLst/>
          </a:prstGeom>
        </p:spPr>
      </p:pic>
      <p:cxnSp>
        <p:nvCxnSpPr>
          <p:cNvPr id="33" name="Straight Connector 32">
            <a:extLst>
              <a:ext uri="{FF2B5EF4-FFF2-40B4-BE49-F238E27FC236}">
                <a16:creationId xmlns:a16="http://schemas.microsoft.com/office/drawing/2014/main" id="{7EFA052A-5366-46B7-A1E3-A8633C968E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072384"/>
            <a:ext cx="4626864"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84A40D-DA85-4B8D-9757-B2AA0D738E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17192" y="0"/>
            <a:ext cx="298" cy="3072384"/>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37" name="Rectangle 8">
            <a:extLst>
              <a:ext uri="{FF2B5EF4-FFF2-40B4-BE49-F238E27FC236}">
                <a16:creationId xmlns:a16="http://schemas.microsoft.com/office/drawing/2014/main" id="{039294F9-52D0-456B-84DB-0A092BA43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0D45A29F-DE7E-431B-8CB3-22598087E077}"/>
              </a:ext>
            </a:extLst>
          </p:cNvPr>
          <p:cNvSpPr>
            <a:spLocks noGrp="1"/>
          </p:cNvSpPr>
          <p:nvPr>
            <p:ph idx="1"/>
          </p:nvPr>
        </p:nvSpPr>
        <p:spPr>
          <a:xfrm>
            <a:off x="5552840" y="2435267"/>
            <a:ext cx="5840770" cy="3080459"/>
          </a:xfrm>
        </p:spPr>
        <p:txBody>
          <a:bodyPr anchor="t">
            <a:normAutofit/>
          </a:bodyPr>
          <a:lstStyle/>
          <a:p>
            <a:pPr marL="0" indent="0">
              <a:buNone/>
            </a:pPr>
            <a:r>
              <a:rPr lang="fr-FR" sz="2200">
                <a:solidFill>
                  <a:srgbClr val="FEFFFF"/>
                </a:solidFill>
              </a:rPr>
              <a:t>3) Les montagnes Rocheuses </a:t>
            </a:r>
          </a:p>
          <a:p>
            <a:pPr>
              <a:buFontTx/>
              <a:buChar char="-"/>
            </a:pPr>
            <a:r>
              <a:rPr lang="fr-FR" sz="2200">
                <a:solidFill>
                  <a:srgbClr val="FEFFFF"/>
                </a:solidFill>
              </a:rPr>
              <a:t>Dans l’Ouest canadien (Alberta et Colombie-Britannique), il y a de très hautes montagnes : ce sont les Rocheuses. </a:t>
            </a:r>
          </a:p>
          <a:p>
            <a:pPr>
              <a:buFontTx/>
              <a:buChar char="-"/>
            </a:pPr>
            <a:r>
              <a:rPr lang="fr-FR" sz="2200">
                <a:solidFill>
                  <a:srgbClr val="FEFFFF"/>
                </a:solidFill>
              </a:rPr>
              <a:t>Ces magnifiques montagnes attirent beaucoup de touristes, amateurs de nature et de sports. </a:t>
            </a:r>
          </a:p>
          <a:p>
            <a:pPr marL="0" indent="0">
              <a:buNone/>
            </a:pPr>
            <a:r>
              <a:rPr lang="fr-FR" sz="2200">
                <a:solidFill>
                  <a:srgbClr val="FEFFFF"/>
                </a:solidFill>
              </a:rPr>
              <a:t>- La plus haute de ces montagnes est le mont Robson qui mesure 3 956 mètres. </a:t>
            </a:r>
            <a:endParaRPr lang="en-CA" sz="2200">
              <a:solidFill>
                <a:srgbClr val="FEFFFF"/>
              </a:solidFill>
            </a:endParaRPr>
          </a:p>
        </p:txBody>
      </p:sp>
    </p:spTree>
    <p:extLst>
      <p:ext uri="{BB962C8B-B14F-4D97-AF65-F5344CB8AC3E}">
        <p14:creationId xmlns:p14="http://schemas.microsoft.com/office/powerpoint/2010/main" val="1234288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A0761AF-8E1F-4C80-9F9A-52E58FFD7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828FA75-1A7F-41C1-B014-C968E07BB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8" name="Freeform 7">
            <a:extLst>
              <a:ext uri="{FF2B5EF4-FFF2-40B4-BE49-F238E27FC236}">
                <a16:creationId xmlns:a16="http://schemas.microsoft.com/office/drawing/2014/main" id="{5E9FC466-D850-4611-9EB8-C0E36A127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Picture 7" descr="A group of people posing for the camera&#10;&#10;Description automatically generated">
            <a:extLst>
              <a:ext uri="{FF2B5EF4-FFF2-40B4-BE49-F238E27FC236}">
                <a16:creationId xmlns:a16="http://schemas.microsoft.com/office/drawing/2014/main" id="{23BCD32C-1A95-4AD5-A575-1F29412DD66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62"/>
          <a:stretch/>
        </p:blipFill>
        <p:spPr>
          <a:xfrm>
            <a:off x="20" y="10"/>
            <a:ext cx="4634662" cy="3072374"/>
          </a:xfrm>
          <a:prstGeom prst="rect">
            <a:avLst/>
          </a:prstGeom>
        </p:spPr>
      </p:pic>
      <p:pic>
        <p:nvPicPr>
          <p:cNvPr id="5" name="Picture 4" descr="A close up of a snow covered mountain&#10;&#10;Description automatically generated">
            <a:extLst>
              <a:ext uri="{FF2B5EF4-FFF2-40B4-BE49-F238E27FC236}">
                <a16:creationId xmlns:a16="http://schemas.microsoft.com/office/drawing/2014/main" id="{E73C0AD5-ABAC-4168-A021-5C72182F1826}"/>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5696" b="4"/>
          <a:stretch/>
        </p:blipFill>
        <p:spPr>
          <a:xfrm>
            <a:off x="20" y="3072385"/>
            <a:ext cx="4635988" cy="3072384"/>
          </a:xfrm>
          <a:prstGeom prst="rect">
            <a:avLst/>
          </a:prstGeom>
        </p:spPr>
      </p:pic>
      <p:cxnSp>
        <p:nvCxnSpPr>
          <p:cNvPr id="20" name="Straight Connector 19">
            <a:extLst>
              <a:ext uri="{FF2B5EF4-FFF2-40B4-BE49-F238E27FC236}">
                <a16:creationId xmlns:a16="http://schemas.microsoft.com/office/drawing/2014/main" id="{7EFA052A-5366-46B7-A1E3-A8633C968E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072384"/>
            <a:ext cx="4626864"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22" name="Rectangle 8">
            <a:extLst>
              <a:ext uri="{FF2B5EF4-FFF2-40B4-BE49-F238E27FC236}">
                <a16:creationId xmlns:a16="http://schemas.microsoft.com/office/drawing/2014/main" id="{5DF4073D-003B-4CD7-B8D0-D9702A12A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09AE68FE-2EB7-430C-9FA6-2FD3AE9FCC55}"/>
              </a:ext>
            </a:extLst>
          </p:cNvPr>
          <p:cNvSpPr>
            <a:spLocks noGrp="1"/>
          </p:cNvSpPr>
          <p:nvPr>
            <p:ph idx="1"/>
          </p:nvPr>
        </p:nvSpPr>
        <p:spPr>
          <a:xfrm>
            <a:off x="5552840" y="2435267"/>
            <a:ext cx="5840770" cy="3080459"/>
          </a:xfrm>
        </p:spPr>
        <p:txBody>
          <a:bodyPr anchor="t">
            <a:normAutofit/>
          </a:bodyPr>
          <a:lstStyle/>
          <a:p>
            <a:pPr marL="0" indent="0">
              <a:buNone/>
            </a:pPr>
            <a:r>
              <a:rPr lang="fr-FR" sz="2400" dirty="0">
                <a:solidFill>
                  <a:srgbClr val="FEFFFF"/>
                </a:solidFill>
              </a:rPr>
              <a:t>4) La nature arctique </a:t>
            </a:r>
          </a:p>
          <a:p>
            <a:pPr marL="0" indent="0">
              <a:buNone/>
            </a:pPr>
            <a:r>
              <a:rPr lang="fr-FR" sz="2400" dirty="0">
                <a:solidFill>
                  <a:srgbClr val="FEFFFF"/>
                </a:solidFill>
              </a:rPr>
              <a:t>- La partie nord du Canada s’appelle le Grand Nord. Il fait très froid et tout est recouvert de neige et de glace pendant presque toute l’année. Très peu de personnes habitent cette région parce que le climat est très dur. C’est là qu’on retrouve le peuple Inuit et certaines communautés indigènes. </a:t>
            </a:r>
            <a:endParaRPr lang="en-CA" sz="2400" dirty="0">
              <a:solidFill>
                <a:srgbClr val="FEFFFF"/>
              </a:solidFill>
            </a:endParaRPr>
          </a:p>
        </p:txBody>
      </p:sp>
    </p:spTree>
    <p:extLst>
      <p:ext uri="{BB962C8B-B14F-4D97-AF65-F5344CB8AC3E}">
        <p14:creationId xmlns:p14="http://schemas.microsoft.com/office/powerpoint/2010/main" val="4061441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7D842C-DF98-429F-BB28-57D568B7453B}"/>
              </a:ext>
            </a:extLst>
          </p:cNvPr>
          <p:cNvPicPr>
            <a:picLocks noGrp="1" noChangeAspect="1"/>
          </p:cNvPicPr>
          <p:nvPr>
            <p:ph idx="1"/>
          </p:nvPr>
        </p:nvPicPr>
        <p:blipFill>
          <a:blip r:embed="rId2"/>
          <a:stretch>
            <a:fillRect/>
          </a:stretch>
        </p:blipFill>
        <p:spPr>
          <a:xfrm>
            <a:off x="210625" y="549484"/>
            <a:ext cx="6344640" cy="4351338"/>
          </a:xfrm>
          <a:prstGeom prst="rect">
            <a:avLst/>
          </a:prstGeom>
        </p:spPr>
      </p:pic>
      <p:pic>
        <p:nvPicPr>
          <p:cNvPr id="5" name="Picture 4">
            <a:extLst>
              <a:ext uri="{FF2B5EF4-FFF2-40B4-BE49-F238E27FC236}">
                <a16:creationId xmlns:a16="http://schemas.microsoft.com/office/drawing/2014/main" id="{21AADB2C-9C70-4CDB-88B8-0C1EBF44AE25}"/>
              </a:ext>
            </a:extLst>
          </p:cNvPr>
          <p:cNvPicPr>
            <a:picLocks noChangeAspect="1"/>
          </p:cNvPicPr>
          <p:nvPr/>
        </p:nvPicPr>
        <p:blipFill>
          <a:blip r:embed="rId3"/>
          <a:stretch>
            <a:fillRect/>
          </a:stretch>
        </p:blipFill>
        <p:spPr>
          <a:xfrm>
            <a:off x="6467790" y="549484"/>
            <a:ext cx="5640474" cy="3676650"/>
          </a:xfrm>
          <a:prstGeom prst="rect">
            <a:avLst/>
          </a:prstGeom>
        </p:spPr>
      </p:pic>
      <p:pic>
        <p:nvPicPr>
          <p:cNvPr id="7" name="Picture 6" descr="A body of water with a mountain in the background&#10;&#10;Description automatically generated">
            <a:extLst>
              <a:ext uri="{FF2B5EF4-FFF2-40B4-BE49-F238E27FC236}">
                <a16:creationId xmlns:a16="http://schemas.microsoft.com/office/drawing/2014/main" id="{3BF57912-F1DF-4B94-A1E6-0A8D5958672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78488" y="4089680"/>
            <a:ext cx="3768035" cy="2542913"/>
          </a:xfrm>
          <a:prstGeom prst="rect">
            <a:avLst/>
          </a:prstGeom>
        </p:spPr>
      </p:pic>
    </p:spTree>
    <p:extLst>
      <p:ext uri="{BB962C8B-B14F-4D97-AF65-F5344CB8AC3E}">
        <p14:creationId xmlns:p14="http://schemas.microsoft.com/office/powerpoint/2010/main" val="328261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C84A270-7E0C-43EA-B28F-BF02DC7B4076}"/>
              </a:ext>
            </a:extLst>
          </p:cNvPr>
          <p:cNvSpPr>
            <a:spLocks noGrp="1"/>
          </p:cNvSpPr>
          <p:nvPr>
            <p:ph type="title"/>
          </p:nvPr>
        </p:nvSpPr>
        <p:spPr>
          <a:xfrm>
            <a:off x="1047280" y="759805"/>
            <a:ext cx="10306520" cy="1325563"/>
          </a:xfrm>
        </p:spPr>
        <p:txBody>
          <a:bodyPr>
            <a:normAutofit/>
          </a:bodyPr>
          <a:lstStyle/>
          <a:p>
            <a:r>
              <a:rPr lang="fr-FR" sz="4000">
                <a:solidFill>
                  <a:srgbClr val="FFFFFF"/>
                </a:solidFill>
              </a:rPr>
              <a:t>VI - L’hymne national du Canada</a:t>
            </a:r>
            <a:endParaRPr lang="en-CA" sz="4000">
              <a:solidFill>
                <a:srgbClr val="FFFFFF"/>
              </a:solidFill>
            </a:endParaRPr>
          </a:p>
        </p:txBody>
      </p:sp>
      <p:sp>
        <p:nvSpPr>
          <p:cNvPr id="3" name="Content Placeholder 2">
            <a:extLst>
              <a:ext uri="{FF2B5EF4-FFF2-40B4-BE49-F238E27FC236}">
                <a16:creationId xmlns:a16="http://schemas.microsoft.com/office/drawing/2014/main" id="{F6109D44-7EBF-419C-B25E-DE489DFBE405}"/>
              </a:ext>
            </a:extLst>
          </p:cNvPr>
          <p:cNvSpPr>
            <a:spLocks noGrp="1"/>
          </p:cNvSpPr>
          <p:nvPr>
            <p:ph idx="1"/>
          </p:nvPr>
        </p:nvSpPr>
        <p:spPr>
          <a:xfrm>
            <a:off x="1424904" y="2494450"/>
            <a:ext cx="4053545" cy="3563159"/>
          </a:xfrm>
        </p:spPr>
        <p:txBody>
          <a:bodyPr>
            <a:normAutofit lnSpcReduction="10000"/>
          </a:bodyPr>
          <a:lstStyle/>
          <a:p>
            <a:pPr marL="0" indent="0">
              <a:buNone/>
            </a:pPr>
            <a:r>
              <a:rPr lang="fr-FR" sz="1500" dirty="0"/>
              <a:t>Mots clés : Hymne </a:t>
            </a:r>
          </a:p>
          <a:p>
            <a:pPr marL="0" indent="0">
              <a:buNone/>
            </a:pPr>
            <a:r>
              <a:rPr lang="fr-FR" sz="1500" dirty="0"/>
              <a:t>                     Gloire </a:t>
            </a:r>
          </a:p>
          <a:p>
            <a:pPr>
              <a:buFontTx/>
              <a:buChar char="-"/>
            </a:pPr>
            <a:r>
              <a:rPr lang="fr-FR" sz="1500" dirty="0"/>
              <a:t>Un hymne national est un chant à la gloire d’un pays et de ses habitants. </a:t>
            </a:r>
          </a:p>
          <a:p>
            <a:pPr>
              <a:buFontTx/>
              <a:buChar char="-"/>
            </a:pPr>
            <a:r>
              <a:rPr lang="fr-FR" sz="1500" dirty="0"/>
              <a:t>L’hymne canadien s’intitule «Ô Canada». </a:t>
            </a:r>
          </a:p>
          <a:p>
            <a:pPr>
              <a:buFontTx/>
              <a:buChar char="-"/>
            </a:pPr>
            <a:r>
              <a:rPr lang="fr-FR" sz="1500" dirty="0"/>
              <a:t>Il a été proclamé officiellement l’hymne national le 1er juillet 1980. </a:t>
            </a:r>
          </a:p>
          <a:p>
            <a:pPr>
              <a:buFontTx/>
              <a:buChar char="-"/>
            </a:pPr>
            <a:r>
              <a:rPr lang="fr-FR" sz="1500" dirty="0"/>
              <a:t>La musique a été composée par M. </a:t>
            </a:r>
            <a:r>
              <a:rPr lang="fr-FR" sz="1500" dirty="0" err="1"/>
              <a:t>Calixa</a:t>
            </a:r>
            <a:r>
              <a:rPr lang="fr-FR" sz="1500" dirty="0"/>
              <a:t> </a:t>
            </a:r>
            <a:r>
              <a:rPr lang="fr-FR" sz="1500" dirty="0" err="1"/>
              <a:t>Lavallée</a:t>
            </a:r>
            <a:r>
              <a:rPr lang="fr-FR" sz="1500" dirty="0"/>
              <a:t>. </a:t>
            </a:r>
          </a:p>
          <a:p>
            <a:pPr>
              <a:buFontTx/>
              <a:buChar char="-"/>
            </a:pPr>
            <a:r>
              <a:rPr lang="fr-FR" sz="1500" dirty="0"/>
              <a:t>L’hymne est chanté dans différentes cérémonies officielles politiques, civiles et sportives. </a:t>
            </a:r>
          </a:p>
          <a:p>
            <a:pPr marL="0" indent="0">
              <a:buNone/>
            </a:pPr>
            <a:r>
              <a:rPr lang="fr-FR" sz="1500" dirty="0"/>
              <a:t>- Écoutez ou chantez l’hymne canadien en suivant le texte : </a:t>
            </a:r>
            <a:endParaRPr lang="en-CA" sz="1500" dirty="0"/>
          </a:p>
        </p:txBody>
      </p:sp>
      <p:pic>
        <p:nvPicPr>
          <p:cNvPr id="5" name="Picture 4" descr="A close up of text on a white background&#10;&#10;Description automatically generated">
            <a:extLst>
              <a:ext uri="{FF2B5EF4-FFF2-40B4-BE49-F238E27FC236}">
                <a16:creationId xmlns:a16="http://schemas.microsoft.com/office/drawing/2014/main" id="{21480A95-6932-46A3-882A-D1C64074BA1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6" r="15107" b="2"/>
          <a:stretch/>
        </p:blipFill>
        <p:spPr>
          <a:xfrm>
            <a:off x="5674349" y="2522764"/>
            <a:ext cx="5278438" cy="3916588"/>
          </a:xfrm>
          <a:prstGeom prst="rect">
            <a:avLst/>
          </a:prstGeom>
        </p:spPr>
      </p:pic>
    </p:spTree>
    <p:extLst>
      <p:ext uri="{BB962C8B-B14F-4D97-AF65-F5344CB8AC3E}">
        <p14:creationId xmlns:p14="http://schemas.microsoft.com/office/powerpoint/2010/main" val="58060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13E5489-D83F-44D6-801D-39927A69328A}"/>
              </a:ext>
            </a:extLst>
          </p:cNvPr>
          <p:cNvSpPr>
            <a:spLocks noGrp="1"/>
          </p:cNvSpPr>
          <p:nvPr>
            <p:ph type="title"/>
          </p:nvPr>
        </p:nvSpPr>
        <p:spPr>
          <a:xfrm>
            <a:off x="1047280" y="759805"/>
            <a:ext cx="10306520" cy="1325563"/>
          </a:xfrm>
        </p:spPr>
        <p:txBody>
          <a:bodyPr>
            <a:normAutofit/>
          </a:bodyPr>
          <a:lstStyle/>
          <a:p>
            <a:r>
              <a:rPr lang="en-CA" sz="4000">
                <a:solidFill>
                  <a:srgbClr val="FFFFFF"/>
                </a:solidFill>
              </a:rPr>
              <a:t>VII- Les fêtes</a:t>
            </a:r>
          </a:p>
        </p:txBody>
      </p:sp>
      <p:sp>
        <p:nvSpPr>
          <p:cNvPr id="3" name="Content Placeholder 2">
            <a:extLst>
              <a:ext uri="{FF2B5EF4-FFF2-40B4-BE49-F238E27FC236}">
                <a16:creationId xmlns:a16="http://schemas.microsoft.com/office/drawing/2014/main" id="{D48460DF-A1F0-46C8-8A3F-8ACFF7C4D950}"/>
              </a:ext>
            </a:extLst>
          </p:cNvPr>
          <p:cNvSpPr>
            <a:spLocks noGrp="1"/>
          </p:cNvSpPr>
          <p:nvPr>
            <p:ph idx="1"/>
          </p:nvPr>
        </p:nvSpPr>
        <p:spPr>
          <a:xfrm>
            <a:off x="1222645" y="2234853"/>
            <a:ext cx="4053545" cy="4186044"/>
          </a:xfrm>
        </p:spPr>
        <p:txBody>
          <a:bodyPr>
            <a:noAutofit/>
          </a:bodyPr>
          <a:lstStyle/>
          <a:p>
            <a:pPr marL="0" indent="0">
              <a:buNone/>
            </a:pPr>
            <a:r>
              <a:rPr lang="fr-FR" sz="1400" dirty="0"/>
              <a:t>Mots clés : Jour férié                    Confédération </a:t>
            </a:r>
          </a:p>
          <a:p>
            <a:pPr marL="0" indent="0">
              <a:buNone/>
            </a:pPr>
            <a:r>
              <a:rPr lang="fr-FR" sz="1400" dirty="0"/>
              <a:t>                    Trèfle                            Fleur de lys </a:t>
            </a:r>
          </a:p>
          <a:p>
            <a:pPr marL="514350" indent="-514350">
              <a:buAutoNum type="arabicParenR"/>
            </a:pPr>
            <a:r>
              <a:rPr lang="fr-FR" sz="1400" dirty="0"/>
              <a:t>Les fêtes nationales du Canada </a:t>
            </a:r>
          </a:p>
          <a:p>
            <a:pPr>
              <a:buFontTx/>
              <a:buChar char="-"/>
            </a:pPr>
            <a:r>
              <a:rPr lang="fr-FR" sz="1400" dirty="0"/>
              <a:t>Au Canada, il y a trois fêtes officielles. </a:t>
            </a:r>
          </a:p>
          <a:p>
            <a:pPr>
              <a:buFontTx/>
              <a:buChar char="-"/>
            </a:pPr>
            <a:r>
              <a:rPr lang="fr-FR" sz="1400" dirty="0"/>
              <a:t>Ces trois fêtes sont célébrées dans tout le Canada. </a:t>
            </a:r>
          </a:p>
          <a:p>
            <a:pPr>
              <a:buFontTx/>
              <a:buChar char="-"/>
            </a:pPr>
            <a:r>
              <a:rPr lang="fr-FR" sz="1400" dirty="0"/>
              <a:t>Les trois dates suivantes sont des jours fériés : normalement, on ne travaille pas. </a:t>
            </a:r>
          </a:p>
          <a:p>
            <a:pPr>
              <a:buFontTx/>
              <a:buChar char="-"/>
            </a:pPr>
            <a:r>
              <a:rPr lang="fr-FR" sz="1400" dirty="0"/>
              <a:t>Le 1er juillet est la fête nationale du Canada : c’est l’anniversaire de fondation de la confédération canadienne. </a:t>
            </a:r>
          </a:p>
          <a:p>
            <a:pPr>
              <a:buFontTx/>
              <a:buChar char="-"/>
            </a:pPr>
            <a:r>
              <a:rPr lang="fr-FR" sz="1400" dirty="0"/>
              <a:t>Le 24 mai est le jour de la fête de la Reine Victoria : elle est née le 24 mai 1819. On a décrété jour férié dans tout le Canada le lundi précédant le 25 mai. </a:t>
            </a:r>
          </a:p>
          <a:p>
            <a:pPr marL="0" indent="0">
              <a:buNone/>
            </a:pPr>
            <a:r>
              <a:rPr lang="fr-FR" sz="1400" dirty="0"/>
              <a:t>- Le premier lundi du mois de septembre, c’est la fête du travail : la fête de tous les travailleurs. </a:t>
            </a:r>
            <a:endParaRPr lang="en-CA" sz="1400" dirty="0"/>
          </a:p>
        </p:txBody>
      </p:sp>
      <p:pic>
        <p:nvPicPr>
          <p:cNvPr id="5" name="Picture 4" descr="A group of people around each other&#10;&#10;Description automatically generated">
            <a:extLst>
              <a:ext uri="{FF2B5EF4-FFF2-40B4-BE49-F238E27FC236}">
                <a16:creationId xmlns:a16="http://schemas.microsoft.com/office/drawing/2014/main" id="{134C6087-DC5D-4B0B-8208-17A6B8313B0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67"/>
          <a:stretch/>
        </p:blipFill>
        <p:spPr>
          <a:xfrm>
            <a:off x="6098892" y="2492376"/>
            <a:ext cx="4802404" cy="3563372"/>
          </a:xfrm>
          <a:prstGeom prst="rect">
            <a:avLst/>
          </a:prstGeom>
        </p:spPr>
      </p:pic>
    </p:spTree>
    <p:extLst>
      <p:ext uri="{BB962C8B-B14F-4D97-AF65-F5344CB8AC3E}">
        <p14:creationId xmlns:p14="http://schemas.microsoft.com/office/powerpoint/2010/main" val="4000872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1DDC476-B0B3-4F0D-A304-0C47DEA05DE9}"/>
              </a:ext>
            </a:extLst>
          </p:cNvPr>
          <p:cNvSpPr>
            <a:spLocks noGrp="1"/>
          </p:cNvSpPr>
          <p:nvPr>
            <p:ph idx="1"/>
          </p:nvPr>
        </p:nvSpPr>
        <p:spPr>
          <a:xfrm>
            <a:off x="643468" y="383721"/>
            <a:ext cx="4970877" cy="5793242"/>
          </a:xfrm>
        </p:spPr>
        <p:txBody>
          <a:bodyPr>
            <a:normAutofit lnSpcReduction="10000"/>
          </a:bodyPr>
          <a:lstStyle/>
          <a:p>
            <a:pPr marL="0" indent="0">
              <a:buNone/>
            </a:pPr>
            <a:r>
              <a:rPr lang="fr-FR" sz="1900" dirty="0"/>
              <a:t>2) D’autres fêtes canadiennes </a:t>
            </a:r>
          </a:p>
          <a:p>
            <a:pPr marL="0" indent="0">
              <a:buNone/>
            </a:pPr>
            <a:r>
              <a:rPr lang="fr-FR" sz="1900" dirty="0"/>
              <a:t>-Pendant l’été, les Indigènes du Canada célèbrent de nombreuses fêtes. Les dates sont différentes pour chaque communauté indigène. </a:t>
            </a:r>
          </a:p>
          <a:p>
            <a:pPr>
              <a:buFontTx/>
              <a:buChar char="-"/>
            </a:pPr>
            <a:r>
              <a:rPr lang="fr-FR" sz="1900" dirty="0"/>
              <a:t>Le 17 mars, les Canadiens d’origine irlandaise fêtent la Saint-Patrice. La feuille de trèfle verte est le symbole des Irlandais. </a:t>
            </a:r>
          </a:p>
          <a:p>
            <a:pPr>
              <a:buFontTx/>
              <a:buChar char="-"/>
            </a:pPr>
            <a:r>
              <a:rPr lang="fr-FR" sz="1900" dirty="0"/>
              <a:t>Le 24 juin, les Canadiens d’origine française célèbrent la Saint-Jean Baptiste. Au Québec, la Saint-Jean Baptiste est devenue la fête de la province. Ce jour-là, le drapeau bleu et blanc, appelé «fleur de lis», flotte aux fenêtres et égaie les rassemblements et les nombreux défilés. </a:t>
            </a:r>
          </a:p>
          <a:p>
            <a:pPr marL="0" indent="0">
              <a:buNone/>
            </a:pPr>
            <a:r>
              <a:rPr lang="fr-FR" sz="2000" dirty="0"/>
              <a:t>- Il existe encore d’autres fêtes au Canada.  Elles sont célébrées en famille ou entre amis. Certaines sont d’origine religieuse : Il y a, par exemple, l’Action de Grâce, la Saint-Valentin, l’Halloween, Noël, le Jour de l’An, Pâques, Yom Kippur, la fête du mouton, la fête des mères, la fête des pères... </a:t>
            </a:r>
            <a:endParaRPr lang="en-CA" sz="1900" dirty="0"/>
          </a:p>
        </p:txBody>
      </p:sp>
      <p:grpSp>
        <p:nvGrpSpPr>
          <p:cNvPr id="45" name="Group 4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46" name="Rectangle 4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Isosceles Triangle 4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wearing costumes&#10;&#10;Description automatically generated">
            <a:extLst>
              <a:ext uri="{FF2B5EF4-FFF2-40B4-BE49-F238E27FC236}">
                <a16:creationId xmlns:a16="http://schemas.microsoft.com/office/drawing/2014/main" id="{28794190-BA15-4F83-80E9-8DAFF29FFBD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084" r="30165" b="-2"/>
          <a:stretch/>
        </p:blipFill>
        <p:spPr>
          <a:xfrm>
            <a:off x="7932021" y="1798114"/>
            <a:ext cx="3265223" cy="3265223"/>
          </a:xfrm>
          <a:custGeom>
            <a:avLst/>
            <a:gdLst/>
            <a:ahLst/>
            <a:cxnLst/>
            <a:rect l="l" t="t" r="r" b="b"/>
            <a:pathLst>
              <a:path w="4291285" h="4291285">
                <a:moveTo>
                  <a:pt x="2145643" y="0"/>
                </a:moveTo>
                <a:lnTo>
                  <a:pt x="4291285" y="2145643"/>
                </a:lnTo>
                <a:lnTo>
                  <a:pt x="2145643" y="4291285"/>
                </a:lnTo>
                <a:lnTo>
                  <a:pt x="0" y="2145643"/>
                </a:lnTo>
                <a:close/>
              </a:path>
            </a:pathLst>
          </a:custGeom>
        </p:spPr>
      </p:pic>
      <p:pic>
        <p:nvPicPr>
          <p:cNvPr id="5" name="Picture 4" descr="A group of people watching a band on stage in front of a crowd&#10;&#10;Description automatically generated">
            <a:extLst>
              <a:ext uri="{FF2B5EF4-FFF2-40B4-BE49-F238E27FC236}">
                <a16:creationId xmlns:a16="http://schemas.microsoft.com/office/drawing/2014/main" id="{CD0A60B7-FD7C-45C5-A7BA-E8110A5AA5D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326" r="14673" b="-1"/>
          <a:stretch/>
        </p:blipFill>
        <p:spPr>
          <a:xfrm>
            <a:off x="6305090" y="163777"/>
            <a:ext cx="3265223" cy="3265223"/>
          </a:xfrm>
          <a:custGeom>
            <a:avLst/>
            <a:gdLst/>
            <a:ahLst/>
            <a:cxnLst/>
            <a:rect l="l" t="t" r="r" b="b"/>
            <a:pathLst>
              <a:path w="4291285" h="4291285">
                <a:moveTo>
                  <a:pt x="2145643" y="0"/>
                </a:moveTo>
                <a:lnTo>
                  <a:pt x="4291285" y="2145643"/>
                </a:lnTo>
                <a:lnTo>
                  <a:pt x="2145643" y="4291285"/>
                </a:lnTo>
                <a:lnTo>
                  <a:pt x="0" y="2145643"/>
                </a:lnTo>
                <a:close/>
              </a:path>
            </a:pathLst>
          </a:custGeom>
        </p:spPr>
      </p:pic>
      <p:sp>
        <p:nvSpPr>
          <p:cNvPr id="51" name="Rectangle 5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people in front of a crowd&#10;&#10;Description automatically generated">
            <a:extLst>
              <a:ext uri="{FF2B5EF4-FFF2-40B4-BE49-F238E27FC236}">
                <a16:creationId xmlns:a16="http://schemas.microsoft.com/office/drawing/2014/main" id="{F0055C9F-E900-4FD6-96EA-392C628E9595}"/>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5838" r="11883" b="3"/>
          <a:stretch/>
        </p:blipFill>
        <p:spPr>
          <a:xfrm>
            <a:off x="6305089" y="3429000"/>
            <a:ext cx="3265223" cy="3265223"/>
          </a:xfrm>
          <a:custGeom>
            <a:avLst/>
            <a:gdLst/>
            <a:ahLst/>
            <a:cxnLst/>
            <a:rect l="l" t="t" r="r" b="b"/>
            <a:pathLst>
              <a:path w="4291285" h="4291285">
                <a:moveTo>
                  <a:pt x="2145643" y="0"/>
                </a:moveTo>
                <a:lnTo>
                  <a:pt x="4291285" y="2145643"/>
                </a:lnTo>
                <a:lnTo>
                  <a:pt x="2145643" y="4291285"/>
                </a:lnTo>
                <a:lnTo>
                  <a:pt x="0" y="2145643"/>
                </a:lnTo>
                <a:close/>
              </a:path>
            </a:pathLst>
          </a:custGeom>
        </p:spPr>
      </p:pic>
    </p:spTree>
    <p:extLst>
      <p:ext uri="{BB962C8B-B14F-4D97-AF65-F5344CB8AC3E}">
        <p14:creationId xmlns:p14="http://schemas.microsoft.com/office/powerpoint/2010/main" val="317517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8" name="Picture 7" descr="A large clock tower towering over the city of london&#10;&#10;Description automatically generated">
            <a:extLst>
              <a:ext uri="{FF2B5EF4-FFF2-40B4-BE49-F238E27FC236}">
                <a16:creationId xmlns:a16="http://schemas.microsoft.com/office/drawing/2014/main" id="{9DF52F5B-EA67-4A78-8A59-E7F2106A929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960" r="11590" b="2"/>
          <a:stretch/>
        </p:blipFill>
        <p:spPr>
          <a:xfrm>
            <a:off x="797391" y="804334"/>
            <a:ext cx="5303520" cy="5070210"/>
          </a:xfrm>
          <a:prstGeom prst="rect">
            <a:avLst/>
          </a:prstGeom>
        </p:spPr>
      </p:pic>
      <p:cxnSp>
        <p:nvCxnSpPr>
          <p:cNvPr id="31" name="Straight Connector 30">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801979"/>
            <a:ext cx="0" cy="507492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E0480E46-3343-4F42-8CBE-08A13EA2E494}"/>
              </a:ext>
            </a:extLst>
          </p:cNvPr>
          <p:cNvPicPr>
            <a:picLocks noGrp="1" noChangeAspect="1"/>
          </p:cNvPicPr>
          <p:nvPr>
            <p:ph idx="1"/>
          </p:nvPr>
        </p:nvPicPr>
        <p:blipFill rotWithShape="1">
          <a:blip r:embed="rId4"/>
          <a:srcRect r="12135" b="1"/>
          <a:stretch/>
        </p:blipFill>
        <p:spPr>
          <a:xfrm>
            <a:off x="6105137" y="804334"/>
            <a:ext cx="5303520" cy="5070210"/>
          </a:xfrm>
          <a:prstGeom prst="rect">
            <a:avLst/>
          </a:prstGeom>
        </p:spPr>
      </p:pic>
      <p:pic>
        <p:nvPicPr>
          <p:cNvPr id="6" name="Picture 5">
            <a:extLst>
              <a:ext uri="{FF2B5EF4-FFF2-40B4-BE49-F238E27FC236}">
                <a16:creationId xmlns:a16="http://schemas.microsoft.com/office/drawing/2014/main" id="{011B703C-1668-45BA-9D8E-6AF2B530E32C}"/>
              </a:ext>
            </a:extLst>
          </p:cNvPr>
          <p:cNvPicPr>
            <a:picLocks noChangeAspect="1"/>
          </p:cNvPicPr>
          <p:nvPr/>
        </p:nvPicPr>
        <p:blipFill>
          <a:blip r:embed="rId5"/>
          <a:stretch>
            <a:fillRect/>
          </a:stretch>
        </p:blipFill>
        <p:spPr>
          <a:xfrm>
            <a:off x="677478" y="248034"/>
            <a:ext cx="1190625" cy="304800"/>
          </a:xfrm>
          <a:prstGeom prst="rect">
            <a:avLst/>
          </a:prstGeom>
        </p:spPr>
      </p:pic>
    </p:spTree>
    <p:extLst>
      <p:ext uri="{BB962C8B-B14F-4D97-AF65-F5344CB8AC3E}">
        <p14:creationId xmlns:p14="http://schemas.microsoft.com/office/powerpoint/2010/main" val="3230277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47">
            <a:extLst>
              <a:ext uri="{FF2B5EF4-FFF2-40B4-BE49-F238E27FC236}">
                <a16:creationId xmlns:a16="http://schemas.microsoft.com/office/drawing/2014/main" id="{A034DC13-4CA6-4DDF-96D6-2C1F3CD50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AB83855D-F0F4-42E8-9047-A13022476C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51" name="Freeform 44">
              <a:extLst>
                <a:ext uri="{FF2B5EF4-FFF2-40B4-BE49-F238E27FC236}">
                  <a16:creationId xmlns:a16="http://schemas.microsoft.com/office/drawing/2014/main" id="{0414264F-D724-4E21-BE52-4728290DE8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5">
              <a:extLst>
                <a:ext uri="{FF2B5EF4-FFF2-40B4-BE49-F238E27FC236}">
                  <a16:creationId xmlns:a16="http://schemas.microsoft.com/office/drawing/2014/main" id="{46C077DA-0626-4B9E-9211-446361F614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6">
              <a:extLst>
                <a:ext uri="{FF2B5EF4-FFF2-40B4-BE49-F238E27FC236}">
                  <a16:creationId xmlns:a16="http://schemas.microsoft.com/office/drawing/2014/main" id="{DD1DA1AE-C234-4948-AA7F-F7EBB9FE7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47">
              <a:extLst>
                <a:ext uri="{FF2B5EF4-FFF2-40B4-BE49-F238E27FC236}">
                  <a16:creationId xmlns:a16="http://schemas.microsoft.com/office/drawing/2014/main" id="{23A78588-E013-48A0-A140-E6C9A4F387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Rectangle 54">
              <a:extLst>
                <a:ext uri="{FF2B5EF4-FFF2-40B4-BE49-F238E27FC236}">
                  <a16:creationId xmlns:a16="http://schemas.microsoft.com/office/drawing/2014/main" id="{76C9A9D1-F5E1-4455-80F2-5E0DF42568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AB048DC-A8F3-402D-8216-CC356057E52E}"/>
              </a:ext>
            </a:extLst>
          </p:cNvPr>
          <p:cNvSpPr>
            <a:spLocks noGrp="1"/>
          </p:cNvSpPr>
          <p:nvPr>
            <p:ph type="title"/>
          </p:nvPr>
        </p:nvSpPr>
        <p:spPr>
          <a:xfrm>
            <a:off x="1047280" y="759805"/>
            <a:ext cx="10306520" cy="1325563"/>
          </a:xfrm>
        </p:spPr>
        <p:txBody>
          <a:bodyPr>
            <a:normAutofit/>
          </a:bodyPr>
          <a:lstStyle/>
          <a:p>
            <a:r>
              <a:rPr lang="fr-FR" sz="4000">
                <a:solidFill>
                  <a:srgbClr val="FFFFFF"/>
                </a:solidFill>
              </a:rPr>
              <a:t>VIII - Les sports </a:t>
            </a:r>
            <a:endParaRPr lang="en-CA" sz="4000">
              <a:solidFill>
                <a:srgbClr val="FFFFFF"/>
              </a:solidFill>
            </a:endParaRPr>
          </a:p>
        </p:txBody>
      </p:sp>
      <p:sp>
        <p:nvSpPr>
          <p:cNvPr id="3" name="Content Placeholder 2">
            <a:extLst>
              <a:ext uri="{FF2B5EF4-FFF2-40B4-BE49-F238E27FC236}">
                <a16:creationId xmlns:a16="http://schemas.microsoft.com/office/drawing/2014/main" id="{EC7FE0AD-75F8-4F25-85D2-D47BC9CF9BD7}"/>
              </a:ext>
            </a:extLst>
          </p:cNvPr>
          <p:cNvSpPr>
            <a:spLocks noGrp="1"/>
          </p:cNvSpPr>
          <p:nvPr>
            <p:ph idx="1"/>
          </p:nvPr>
        </p:nvSpPr>
        <p:spPr>
          <a:xfrm>
            <a:off x="1038394" y="2177172"/>
            <a:ext cx="3772145" cy="4158314"/>
          </a:xfrm>
        </p:spPr>
        <p:txBody>
          <a:bodyPr anchor="ctr">
            <a:normAutofit/>
          </a:bodyPr>
          <a:lstStyle/>
          <a:p>
            <a:pPr marL="0" indent="0">
              <a:buNone/>
            </a:pPr>
            <a:r>
              <a:rPr lang="fr-FR" sz="1400" dirty="0"/>
              <a:t>Mots clés : Passionner </a:t>
            </a:r>
          </a:p>
          <a:p>
            <a:pPr marL="0" indent="0">
              <a:buNone/>
            </a:pPr>
            <a:r>
              <a:rPr lang="fr-FR" sz="1400" dirty="0"/>
              <a:t>                    Majorité </a:t>
            </a:r>
          </a:p>
          <a:p>
            <a:pPr marL="0" indent="0">
              <a:buNone/>
            </a:pPr>
            <a:r>
              <a:rPr lang="fr-FR" sz="1400" dirty="0"/>
              <a:t>                    Glace </a:t>
            </a:r>
          </a:p>
          <a:p>
            <a:pPr marL="514350" indent="-514350">
              <a:buAutoNum type="arabicParenR"/>
            </a:pPr>
            <a:r>
              <a:rPr lang="fr-FR" sz="1400" dirty="0"/>
              <a:t>Les sports nationaux </a:t>
            </a:r>
          </a:p>
          <a:p>
            <a:pPr marL="0" indent="0">
              <a:buNone/>
            </a:pPr>
            <a:r>
              <a:rPr lang="fr-FR" sz="1400" dirty="0"/>
              <a:t>       Il y a plusieurs sports au Canada, mais quatre (4) sports sont très populaires et passionnent la grande majorité des citoyens. Ces quatre sports sont :             • le hockey sur glace </a:t>
            </a:r>
          </a:p>
          <a:p>
            <a:pPr marL="0" indent="0">
              <a:buNone/>
            </a:pPr>
            <a:r>
              <a:rPr lang="fr-FR" sz="1400" dirty="0"/>
              <a:t>                       • le football </a:t>
            </a:r>
          </a:p>
          <a:p>
            <a:pPr marL="0" indent="0">
              <a:buNone/>
            </a:pPr>
            <a:r>
              <a:rPr lang="fr-FR" sz="1400" dirty="0"/>
              <a:t>                       • le baseball </a:t>
            </a:r>
          </a:p>
          <a:p>
            <a:pPr marL="0" indent="0">
              <a:buNone/>
            </a:pPr>
            <a:r>
              <a:rPr lang="fr-FR" sz="1400" dirty="0"/>
              <a:t>                       • et lacrosse  </a:t>
            </a:r>
            <a:endParaRPr lang="en-CA" sz="1400" dirty="0"/>
          </a:p>
        </p:txBody>
      </p:sp>
      <p:pic>
        <p:nvPicPr>
          <p:cNvPr id="8" name="Picture 7" descr="A hockey game in the snow&#10;&#10;Description automatically generated">
            <a:extLst>
              <a:ext uri="{FF2B5EF4-FFF2-40B4-BE49-F238E27FC236}">
                <a16:creationId xmlns:a16="http://schemas.microsoft.com/office/drawing/2014/main" id="{936AC780-67C2-4354-B5BD-7B93D10EAAA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669" r="16010" b="3"/>
          <a:stretch/>
        </p:blipFill>
        <p:spPr>
          <a:xfrm>
            <a:off x="5655616" y="2494450"/>
            <a:ext cx="1892417" cy="1617437"/>
          </a:xfrm>
          <a:prstGeom prst="rect">
            <a:avLst/>
          </a:prstGeom>
        </p:spPr>
      </p:pic>
      <p:pic>
        <p:nvPicPr>
          <p:cNvPr id="11" name="Picture 10" descr="A group of football players on the field&#10;&#10;Description automatically generated">
            <a:extLst>
              <a:ext uri="{FF2B5EF4-FFF2-40B4-BE49-F238E27FC236}">
                <a16:creationId xmlns:a16="http://schemas.microsoft.com/office/drawing/2014/main" id="{1A4D8A69-C963-420A-A5FD-D7E3B43B3C9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26" r="-5" b="-5"/>
          <a:stretch/>
        </p:blipFill>
        <p:spPr>
          <a:xfrm>
            <a:off x="8530943" y="2486035"/>
            <a:ext cx="1769608" cy="1625852"/>
          </a:xfrm>
          <a:prstGeom prst="rect">
            <a:avLst/>
          </a:prstGeom>
        </p:spPr>
      </p:pic>
      <p:pic>
        <p:nvPicPr>
          <p:cNvPr id="24" name="Picture 23" descr="A picture containing person, group, man, snow&#10;&#10;Description automatically generated">
            <a:extLst>
              <a:ext uri="{FF2B5EF4-FFF2-40B4-BE49-F238E27FC236}">
                <a16:creationId xmlns:a16="http://schemas.microsoft.com/office/drawing/2014/main" id="{8EABD0D8-E867-47F7-9AF4-43B8466F894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446338" y="4272754"/>
            <a:ext cx="2334670" cy="1634269"/>
          </a:xfrm>
          <a:prstGeom prst="rect">
            <a:avLst/>
          </a:prstGeom>
        </p:spPr>
      </p:pic>
      <p:pic>
        <p:nvPicPr>
          <p:cNvPr id="15" name="Picture 14" descr="A close up of a person in a blue uniform holding a baseball bat&#10;&#10;Description automatically generated">
            <a:extLst>
              <a:ext uri="{FF2B5EF4-FFF2-40B4-BE49-F238E27FC236}">
                <a16:creationId xmlns:a16="http://schemas.microsoft.com/office/drawing/2014/main" id="{CE0645D4-078B-4D37-AD89-37C6D3765211}"/>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5283" r="4" b="4"/>
          <a:stretch/>
        </p:blipFill>
        <p:spPr>
          <a:xfrm>
            <a:off x="8898355" y="4272754"/>
            <a:ext cx="1038370" cy="1634268"/>
          </a:xfrm>
          <a:prstGeom prst="rect">
            <a:avLst/>
          </a:prstGeom>
        </p:spPr>
      </p:pic>
    </p:spTree>
    <p:extLst>
      <p:ext uri="{BB962C8B-B14F-4D97-AF65-F5344CB8AC3E}">
        <p14:creationId xmlns:p14="http://schemas.microsoft.com/office/powerpoint/2010/main" val="3564584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3">
            <a:extLst>
              <a:ext uri="{FF2B5EF4-FFF2-40B4-BE49-F238E27FC236}">
                <a16:creationId xmlns:a16="http://schemas.microsoft.com/office/drawing/2014/main" id="{F1BC8717-3958-495E-9BFF-50C45D40B389}"/>
              </a:ext>
            </a:extLst>
          </p:cNvPr>
          <p:cNvPicPr>
            <a:picLocks noGrp="1" noChangeAspect="1"/>
          </p:cNvPicPr>
          <p:nvPr>
            <p:ph idx="1"/>
          </p:nvPr>
        </p:nvPicPr>
        <p:blipFill rotWithShape="1">
          <a:blip r:embed="rId2"/>
          <a:srcRect t="11431" b="2861"/>
          <a:stretch/>
        </p:blipFill>
        <p:spPr>
          <a:xfrm>
            <a:off x="646176" y="643467"/>
            <a:ext cx="10899648" cy="5394960"/>
          </a:xfrm>
          <a:prstGeom prst="rect">
            <a:avLst/>
          </a:prstGeom>
          <a:ln w="82550" cmpd="sng">
            <a:noFill/>
            <a:miter lim="800000"/>
          </a:ln>
        </p:spPr>
      </p:pic>
    </p:spTree>
    <p:extLst>
      <p:ext uri="{BB962C8B-B14F-4D97-AF65-F5344CB8AC3E}">
        <p14:creationId xmlns:p14="http://schemas.microsoft.com/office/powerpoint/2010/main" val="3813148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8" name="Oval 7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A group of young men playing a game of football&#10;&#10;Description automatically generated">
            <a:extLst>
              <a:ext uri="{FF2B5EF4-FFF2-40B4-BE49-F238E27FC236}">
                <a16:creationId xmlns:a16="http://schemas.microsoft.com/office/drawing/2014/main" id="{412632E5-FF42-4A5E-B8BD-F0B0BFD8949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3748" r="7" b="7"/>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a:extLst>
              <a:ext uri="{FF2B5EF4-FFF2-40B4-BE49-F238E27FC236}">
                <a16:creationId xmlns:a16="http://schemas.microsoft.com/office/drawing/2014/main" id="{569C8B51-2E2B-4BA7-A76C-D5B6F0366050}"/>
              </a:ext>
            </a:extLst>
          </p:cNvPr>
          <p:cNvSpPr>
            <a:spLocks noGrp="1"/>
          </p:cNvSpPr>
          <p:nvPr>
            <p:ph idx="1"/>
          </p:nvPr>
        </p:nvSpPr>
        <p:spPr>
          <a:xfrm>
            <a:off x="913872" y="2110721"/>
            <a:ext cx="4426757" cy="2020825"/>
          </a:xfrm>
        </p:spPr>
        <p:txBody>
          <a:bodyPr anchor="t">
            <a:normAutofit/>
          </a:bodyPr>
          <a:lstStyle/>
          <a:p>
            <a:pPr marL="0" indent="0">
              <a:buNone/>
            </a:pPr>
            <a:r>
              <a:rPr lang="fr-FR" sz="1500"/>
              <a:t>2) D’autres sports </a:t>
            </a:r>
          </a:p>
          <a:p>
            <a:pPr marL="0" indent="0">
              <a:buNone/>
            </a:pPr>
            <a:r>
              <a:rPr lang="fr-FR" sz="1500"/>
              <a:t>D’autres sports sont aussi très populaires au Canada. </a:t>
            </a:r>
          </a:p>
          <a:p>
            <a:pPr>
              <a:buFontTx/>
              <a:buChar char="-"/>
            </a:pPr>
            <a:r>
              <a:rPr lang="fr-FR" sz="1500"/>
              <a:t>Beaucoup de Canadiens pratiquent le </a:t>
            </a:r>
            <a:r>
              <a:rPr lang="fr-FR" sz="1500" b="1"/>
              <a:t>patinage sur glace</a:t>
            </a:r>
            <a:r>
              <a:rPr lang="fr-FR" sz="1500"/>
              <a:t>, le </a:t>
            </a:r>
            <a:r>
              <a:rPr lang="fr-FR" sz="1500" b="1"/>
              <a:t>curling</a:t>
            </a:r>
            <a:r>
              <a:rPr lang="fr-FR" sz="1500"/>
              <a:t>, le </a:t>
            </a:r>
            <a:r>
              <a:rPr lang="fr-FR" sz="1500" b="1"/>
              <a:t>ski de fond </a:t>
            </a:r>
            <a:r>
              <a:rPr lang="fr-FR" sz="1500"/>
              <a:t>et le </a:t>
            </a:r>
            <a:r>
              <a:rPr lang="fr-FR" sz="1500" b="1"/>
              <a:t>ski alpin</a:t>
            </a:r>
            <a:r>
              <a:rPr lang="fr-FR" sz="1500"/>
              <a:t>. </a:t>
            </a:r>
          </a:p>
          <a:p>
            <a:pPr marL="0" indent="0">
              <a:buNone/>
            </a:pPr>
            <a:r>
              <a:rPr lang="fr-FR" sz="1500"/>
              <a:t>- Bien sûr, il y a aussi le </a:t>
            </a:r>
            <a:r>
              <a:rPr lang="fr-FR" sz="1500" b="1"/>
              <a:t>soccer</a:t>
            </a:r>
            <a:r>
              <a:rPr lang="fr-FR" sz="1500"/>
              <a:t>, le </a:t>
            </a:r>
            <a:r>
              <a:rPr lang="fr-FR" sz="1500" b="1"/>
              <a:t>basket-ball</a:t>
            </a:r>
            <a:r>
              <a:rPr lang="fr-FR" sz="1500"/>
              <a:t> et le </a:t>
            </a:r>
            <a:r>
              <a:rPr lang="fr-FR" sz="1500" b="1"/>
              <a:t>tennis</a:t>
            </a:r>
            <a:r>
              <a:rPr lang="fr-FR" sz="1500"/>
              <a:t>. </a:t>
            </a:r>
            <a:endParaRPr lang="en-CA" sz="1500"/>
          </a:p>
        </p:txBody>
      </p:sp>
      <p:sp>
        <p:nvSpPr>
          <p:cNvPr id="80" name="Freeform: Shape 7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person skiing down the side of a snow covered slope&#10;&#10;Description automatically generated">
            <a:extLst>
              <a:ext uri="{FF2B5EF4-FFF2-40B4-BE49-F238E27FC236}">
                <a16:creationId xmlns:a16="http://schemas.microsoft.com/office/drawing/2014/main" id="{FA7752FE-AE6B-4E60-AEB3-9BD0F8DDC67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199" r="26799" b="-3"/>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27" name="Picture 26" descr="A group of people walking on the court&#10;&#10;Description automatically generated">
            <a:extLst>
              <a:ext uri="{FF2B5EF4-FFF2-40B4-BE49-F238E27FC236}">
                <a16:creationId xmlns:a16="http://schemas.microsoft.com/office/drawing/2014/main" id="{D3D085BD-B6F8-4EF2-8C91-C120FDE8A174}"/>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4436"/>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84" name="Freeform: Shape 8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kating, water, sport, woman&#10;&#10;Description automatically generated">
            <a:extLst>
              <a:ext uri="{FF2B5EF4-FFF2-40B4-BE49-F238E27FC236}">
                <a16:creationId xmlns:a16="http://schemas.microsoft.com/office/drawing/2014/main" id="{F4118CF8-8E63-4F76-A1BE-182A60C8BF0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6162" r="6" b="18728"/>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12" name="Picture 11" descr="A group of people racing each other on a snow covered slope&#10;&#10;Description automatically generated">
            <a:extLst>
              <a:ext uri="{FF2B5EF4-FFF2-40B4-BE49-F238E27FC236}">
                <a16:creationId xmlns:a16="http://schemas.microsoft.com/office/drawing/2014/main" id="{CEFC1436-3F14-4BBA-AB82-F6DCFE0792C8}"/>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2587" r="5" b="18211"/>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88" name="Freeform: Shape 8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group of people at a train station&#10;&#10;Description automatically generated">
            <a:extLst>
              <a:ext uri="{FF2B5EF4-FFF2-40B4-BE49-F238E27FC236}">
                <a16:creationId xmlns:a16="http://schemas.microsoft.com/office/drawing/2014/main" id="{EB5D90F4-CE1D-46E4-8A49-B79B4037D2D6}"/>
              </a:ext>
            </a:extLst>
          </p:cNvPr>
          <p:cNvPicPr>
            <a:picLocks noChangeAspect="1"/>
          </p:cNvPicPr>
          <p:nvPr/>
        </p:nvPicPr>
        <p:blipFill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9456" r="12423" b="-3"/>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32" name="Picture 31" descr="A person hitting a ball with a racket&#10;&#10;Description automatically generated">
            <a:extLst>
              <a:ext uri="{FF2B5EF4-FFF2-40B4-BE49-F238E27FC236}">
                <a16:creationId xmlns:a16="http://schemas.microsoft.com/office/drawing/2014/main" id="{E2FF0B22-E18C-4213-8CB9-7A959DAAD01F}"/>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7682972" y="5229487"/>
            <a:ext cx="1434646" cy="1628514"/>
          </a:xfrm>
          <a:prstGeom prst="rect">
            <a:avLst/>
          </a:prstGeom>
        </p:spPr>
      </p:pic>
    </p:spTree>
    <p:extLst>
      <p:ext uri="{BB962C8B-B14F-4D97-AF65-F5344CB8AC3E}">
        <p14:creationId xmlns:p14="http://schemas.microsoft.com/office/powerpoint/2010/main" val="239217139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A4CC90-E81A-4B03-8C94-6821E5FDE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dy of water with smoke coming out of it&#10;&#10;Description automatically generated">
            <a:extLst>
              <a:ext uri="{FF2B5EF4-FFF2-40B4-BE49-F238E27FC236}">
                <a16:creationId xmlns:a16="http://schemas.microsoft.com/office/drawing/2014/main" id="{98301BF2-4071-41F0-A511-8852F2610D5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6043" r="-1" b="-1"/>
          <a:stretch/>
        </p:blipFill>
        <p:spPr>
          <a:xfrm>
            <a:off x="20" y="227"/>
            <a:ext cx="12191675" cy="6858000"/>
          </a:xfrm>
          <a:prstGeom prst="rect">
            <a:avLst/>
          </a:prstGeom>
        </p:spPr>
      </p:pic>
      <p:sp>
        <p:nvSpPr>
          <p:cNvPr id="12" name="Freeform 6">
            <a:extLst>
              <a:ext uri="{FF2B5EF4-FFF2-40B4-BE49-F238E27FC236}">
                <a16:creationId xmlns:a16="http://schemas.microsoft.com/office/drawing/2014/main" id="{38CD23D4-26BA-4E59-A55A-81578AFAA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6F059731-63E0-422B-B3AA-680FC080E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D1A706C7-360D-4E89-98E4-289C5332F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6BA198B2-A78E-4D9C-A9E4-B0ED42B2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E47D006-2405-4E2E-913A-22F1326D8701}"/>
              </a:ext>
            </a:extLst>
          </p:cNvPr>
          <p:cNvSpPr>
            <a:spLocks noGrp="1"/>
          </p:cNvSpPr>
          <p:nvPr>
            <p:ph type="title"/>
          </p:nvPr>
        </p:nvSpPr>
        <p:spPr>
          <a:xfrm>
            <a:off x="1146879" y="998002"/>
            <a:ext cx="3182940" cy="1471959"/>
          </a:xfrm>
        </p:spPr>
        <p:txBody>
          <a:bodyPr>
            <a:normAutofit/>
          </a:bodyPr>
          <a:lstStyle/>
          <a:p>
            <a:r>
              <a:rPr lang="fr-FR" sz="3300">
                <a:solidFill>
                  <a:srgbClr val="FFFFFF"/>
                </a:solidFill>
              </a:rPr>
              <a:t>IX - La nature, symbole du Canada </a:t>
            </a:r>
            <a:endParaRPr lang="en-CA" sz="3300">
              <a:solidFill>
                <a:srgbClr val="FFFFFF"/>
              </a:solidFill>
            </a:endParaRPr>
          </a:p>
        </p:txBody>
      </p:sp>
      <p:sp>
        <p:nvSpPr>
          <p:cNvPr id="3" name="Content Placeholder 2">
            <a:extLst>
              <a:ext uri="{FF2B5EF4-FFF2-40B4-BE49-F238E27FC236}">
                <a16:creationId xmlns:a16="http://schemas.microsoft.com/office/drawing/2014/main" id="{68EE5E1F-6F97-4D47-BE6C-3CE6F7674708}"/>
              </a:ext>
            </a:extLst>
          </p:cNvPr>
          <p:cNvSpPr>
            <a:spLocks noGrp="1"/>
          </p:cNvSpPr>
          <p:nvPr>
            <p:ph idx="1"/>
          </p:nvPr>
        </p:nvSpPr>
        <p:spPr>
          <a:xfrm>
            <a:off x="1139635" y="2546161"/>
            <a:ext cx="3200451" cy="3313837"/>
          </a:xfrm>
        </p:spPr>
        <p:txBody>
          <a:bodyPr anchor="t">
            <a:noAutofit/>
          </a:bodyPr>
          <a:lstStyle/>
          <a:p>
            <a:pPr marL="0" indent="0">
              <a:buNone/>
            </a:pPr>
            <a:r>
              <a:rPr lang="fr-FR" sz="1600" dirty="0">
                <a:solidFill>
                  <a:srgbClr val="FEFFFF"/>
                </a:solidFill>
              </a:rPr>
              <a:t>Mots clés : Chutes               Lac </a:t>
            </a:r>
          </a:p>
          <a:p>
            <a:pPr marL="0" indent="0">
              <a:buNone/>
            </a:pPr>
            <a:r>
              <a:rPr lang="fr-FR" sz="1600" dirty="0">
                <a:solidFill>
                  <a:srgbClr val="FEFFFF"/>
                </a:solidFill>
              </a:rPr>
              <a:t>                    Forêt                 Montagne </a:t>
            </a:r>
          </a:p>
          <a:p>
            <a:pPr marL="514350" indent="-514350">
              <a:buAutoNum type="arabicParenR"/>
            </a:pPr>
            <a:r>
              <a:rPr lang="fr-FR" sz="1600" dirty="0">
                <a:solidFill>
                  <a:srgbClr val="FEFFFF"/>
                </a:solidFill>
              </a:rPr>
              <a:t>Les chutes du Niagara </a:t>
            </a:r>
          </a:p>
          <a:p>
            <a:pPr marL="0" indent="0">
              <a:buNone/>
            </a:pPr>
            <a:r>
              <a:rPr lang="fr-FR" sz="1600" dirty="0">
                <a:solidFill>
                  <a:srgbClr val="FEFFFF"/>
                </a:solidFill>
              </a:rPr>
              <a:t>       Les chutes du Niagara se trouvent en Ontario, à la frontière des États-Unis. Elles sont connues dans le monde entier : elles sont les plus grandes chutes du monde, mais elles ne sont pas les plus hautes. Beaucoup de touristes viennent de partout les visiter et admirer leur grande beauté. </a:t>
            </a:r>
            <a:endParaRPr lang="en-CA" sz="1600" dirty="0">
              <a:solidFill>
                <a:srgbClr val="FEFFFF"/>
              </a:solidFill>
            </a:endParaRPr>
          </a:p>
        </p:txBody>
      </p:sp>
    </p:spTree>
    <p:extLst>
      <p:ext uri="{BB962C8B-B14F-4D97-AF65-F5344CB8AC3E}">
        <p14:creationId xmlns:p14="http://schemas.microsoft.com/office/powerpoint/2010/main" val="2306369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762</Words>
  <Application>Microsoft Office PowerPoint</Application>
  <PresentationFormat>Widescreen</PresentationFormat>
  <Paragraphs>52</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D’autres symboles du Canada</vt:lpstr>
      <vt:lpstr>VI - L’hymne national du Canada</vt:lpstr>
      <vt:lpstr>VII- Les fêtes</vt:lpstr>
      <vt:lpstr>PowerPoint Presentation</vt:lpstr>
      <vt:lpstr>PowerPoint Presentation</vt:lpstr>
      <vt:lpstr>VIII - Les sports </vt:lpstr>
      <vt:lpstr>PowerPoint Presentation</vt:lpstr>
      <vt:lpstr>PowerPoint Presentation</vt:lpstr>
      <vt:lpstr>IX - La nature, symbole du Canada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D’autres symboles du Canada</dc:title>
  <dc:creator>Brideau-Power, Rachel (ASD-S)</dc:creator>
  <cp:lastModifiedBy>Brideau-Power, Rachel (ASD-S)</cp:lastModifiedBy>
  <cp:revision>8</cp:revision>
  <dcterms:created xsi:type="dcterms:W3CDTF">2020-05-01T01:38:43Z</dcterms:created>
  <dcterms:modified xsi:type="dcterms:W3CDTF">2020-05-01T20:25:59Z</dcterms:modified>
</cp:coreProperties>
</file>